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51" r:id="rId2"/>
    <p:sldId id="443" r:id="rId3"/>
    <p:sldId id="354" r:id="rId4"/>
    <p:sldId id="355" r:id="rId5"/>
    <p:sldId id="434" r:id="rId6"/>
    <p:sldId id="435" r:id="rId7"/>
    <p:sldId id="413" r:id="rId8"/>
    <p:sldId id="441" r:id="rId9"/>
    <p:sldId id="432" r:id="rId10"/>
    <p:sldId id="433" r:id="rId11"/>
    <p:sldId id="431" r:id="rId12"/>
    <p:sldId id="358" r:id="rId13"/>
    <p:sldId id="360" r:id="rId14"/>
    <p:sldId id="361" r:id="rId15"/>
    <p:sldId id="362" r:id="rId16"/>
    <p:sldId id="363" r:id="rId17"/>
    <p:sldId id="364" r:id="rId18"/>
    <p:sldId id="423" r:id="rId19"/>
    <p:sldId id="436" r:id="rId20"/>
    <p:sldId id="419" r:id="rId21"/>
    <p:sldId id="420" r:id="rId22"/>
    <p:sldId id="421" r:id="rId23"/>
    <p:sldId id="372" r:id="rId24"/>
    <p:sldId id="422" r:id="rId25"/>
    <p:sldId id="411" r:id="rId26"/>
    <p:sldId id="373" r:id="rId27"/>
    <p:sldId id="374" r:id="rId28"/>
    <p:sldId id="377" r:id="rId29"/>
    <p:sldId id="442" r:id="rId30"/>
    <p:sldId id="437" r:id="rId31"/>
    <p:sldId id="380" r:id="rId32"/>
    <p:sldId id="381" r:id="rId33"/>
    <p:sldId id="384" r:id="rId34"/>
    <p:sldId id="385" r:id="rId35"/>
    <p:sldId id="424" r:id="rId36"/>
    <p:sldId id="386" r:id="rId37"/>
    <p:sldId id="438" r:id="rId38"/>
    <p:sldId id="439" r:id="rId39"/>
    <p:sldId id="387" r:id="rId40"/>
    <p:sldId id="417" r:id="rId41"/>
    <p:sldId id="426" r:id="rId42"/>
    <p:sldId id="427" r:id="rId43"/>
    <p:sldId id="428" r:id="rId44"/>
    <p:sldId id="429" r:id="rId45"/>
    <p:sldId id="430" r:id="rId46"/>
    <p:sldId id="257" r:id="rId47"/>
    <p:sldId id="335" r:id="rId48"/>
    <p:sldId id="332" r:id="rId49"/>
    <p:sldId id="352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80" r:id="rId65"/>
    <p:sldId id="481" r:id="rId66"/>
    <p:sldId id="466" r:id="rId67"/>
    <p:sldId id="467" r:id="rId68"/>
    <p:sldId id="483" r:id="rId69"/>
    <p:sldId id="484" r:id="rId70"/>
    <p:sldId id="461" r:id="rId71"/>
    <p:sldId id="468" r:id="rId72"/>
    <p:sldId id="469" r:id="rId73"/>
    <p:sldId id="470" r:id="rId74"/>
    <p:sldId id="471" r:id="rId75"/>
    <p:sldId id="472" r:id="rId76"/>
    <p:sldId id="473" r:id="rId77"/>
    <p:sldId id="474" r:id="rId78"/>
    <p:sldId id="475" r:id="rId79"/>
    <p:sldId id="476" r:id="rId80"/>
    <p:sldId id="477" r:id="rId81"/>
    <p:sldId id="478" r:id="rId82"/>
    <p:sldId id="479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F78FE-2C42-4C74-9B5F-6E5F9EB83EBB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7A2-A676-4C45-95A1-0CC9498448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5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D708-E5E6-4B9B-B34F-CDF567EEAED9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FC469-AFDD-421D-980D-82A4F24157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7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3A1E2-A644-42E8-AA96-407AEBDA881E}" type="slidenum">
              <a:rPr lang="en-US"/>
              <a:pPr/>
              <a:t>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145CB-246E-41BC-86F1-E193BAD993C3}" type="slidenum">
              <a:rPr lang="ar-SA"/>
              <a:pPr/>
              <a:t>22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E1836-3383-45B7-9C05-9CE396F07F8C}" type="slidenum">
              <a:rPr lang="ar-SA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7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3C30-9915-4C15-A065-1889A4F3C4C1}" type="slidenum">
              <a:rPr lang="en-US"/>
              <a:pPr/>
              <a:t>26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8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0A28D-E9B0-418F-9847-740DFF473E72}" type="slidenum">
              <a:rPr lang="en-US"/>
              <a:pPr/>
              <a:t>27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6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9D5BF-680E-403A-BFBD-91856810B88C}" type="slidenum">
              <a:rPr lang="ar-SA"/>
              <a:pPr/>
              <a:t>35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0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8D6FE-1DAD-496C-BC14-1ECDE0033405}" type="slidenum">
              <a:rPr lang="ar-SA"/>
              <a:pPr/>
              <a:t>37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C469-AFDD-421D-980D-82A4F2415707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75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657D0-E111-42C5-AD8B-B9BFD710705C}" type="slidenum">
              <a:rPr lang="ar-SA"/>
              <a:pPr/>
              <a:t>41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BA58A-B11E-43B6-8FE6-60B48B7330D5}" type="slidenum">
              <a:rPr lang="ar-SA"/>
              <a:pPr/>
              <a:t>42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FD624-EA85-46AC-A83A-EFD58AC68AA9}" type="slidenum">
              <a:rPr lang="ar-SA"/>
              <a:pPr/>
              <a:t>43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FB8D8-B033-499E-A7EA-DC083E977DF3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0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59C8F-6F88-4A52-AA13-E64D7F5DFBE6}" type="slidenum">
              <a:rPr lang="ar-SA"/>
              <a:pPr/>
              <a:t>44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B794A-ED29-4EA9-BD66-05C3E2952D3F}" type="slidenum">
              <a:rPr lang="ar-SA"/>
              <a:pPr/>
              <a:t>45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2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892DD-531F-4B2B-9D80-9BB7838FDD45}" type="slidenum">
              <a:rPr lang="ar-SA"/>
              <a:pPr/>
              <a:t>48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7C3AD-3FC2-4797-BA59-BA8F4721C640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3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89906-39C5-413F-8118-B87829838AA9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87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E8013-3DE5-4EC3-ABAC-7ABD439E4157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0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DED009-C66B-438D-89C5-0F21325F2C4D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50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4810-26E8-4971-9BB1-580BA5934A9F}" type="slidenum">
              <a:rPr lang="en-US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0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03434-6F7D-433D-83A2-844BECEB9CE1}" type="slidenum">
              <a:rPr lang="en-US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57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FD08A-9BCB-4A79-AB26-9AA9D5C954E1}" type="slidenum">
              <a:rPr lang="en-US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13D44-0677-4CE8-989C-0CBF129CDD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13D44-0677-4CE8-989C-0CBF129CDD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D7731-8FC3-4485-A699-C9421D084E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7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13D44-0677-4CE8-989C-0CBF129CDD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7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93D4F-0B33-42CE-884B-8860A91D34E7}" type="slidenum">
              <a:rPr lang="en-US"/>
              <a:pPr/>
              <a:t>12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86A53-E2F1-4E84-9DA0-C25CAF78951D}" type="slidenum">
              <a:rPr lang="en-US"/>
              <a:pPr/>
              <a:t>13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0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7E2D3-2D28-4C9E-9F0B-AA4D108FD676}" type="slidenum">
              <a:rPr lang="ar-SA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19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828800"/>
            <a:ext cx="8382000" cy="730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37325"/>
            <a:ext cx="9144000" cy="320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532563"/>
            <a:ext cx="6248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Microbiology: A Clinical Approach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Garland Science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1143000"/>
          </a:xfrm>
          <a:solidFill>
            <a:schemeClr val="bg1"/>
          </a:solidFill>
          <a:ln>
            <a:noFill/>
            <a:prstDash val="solid"/>
          </a:ln>
        </p:spPr>
        <p:txBody>
          <a:bodyPr>
            <a:normAutofit/>
          </a:bodyPr>
          <a:lstStyle>
            <a:lvl1pPr>
              <a:defRPr b="1">
                <a:latin typeface="Book Antiqua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9AF5FB-1FC2-4E35-8D83-15DB71F8C8C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22D703-BD3F-4917-BC7B-823BDDF849D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91C29-5B34-4D95-B05B-D8E499BAB827}" type="datetimeFigureOut">
              <a:rPr lang="en-GB" smtClean="0"/>
              <a:pPr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AE6-98FA-4348-A1E7-C2A3233036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hromagar.com/food-water-chromagar-liquid-ecc-focus-on-e-coli-and-coliforms-40.htm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carlroth.com/catalogue/catalogue.do?act=showBookmark&amp;favOid=00000000000396d400030023&amp;lang=en-com&amp;market=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cientific_metho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irus.usal.es/Web/MicroAli/Enterotoxina/Gra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1438"/>
            <a:ext cx="693420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19BE4-4CD2-4FD1-AF87-49E108B3F3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64008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Membrane filters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46088" y="838200"/>
            <a:ext cx="2601912" cy="1905000"/>
            <a:chOff x="446088" y="838200"/>
            <a:chExt cx="3200400" cy="2514600"/>
          </a:xfrm>
        </p:grpSpPr>
        <p:sp>
          <p:nvSpPr>
            <p:cNvPr id="6189" name="Freeform 14"/>
            <p:cNvSpPr>
              <a:spLocks/>
            </p:cNvSpPr>
            <p:nvPr/>
          </p:nvSpPr>
          <p:spPr bwMode="auto">
            <a:xfrm rot="6039790">
              <a:off x="827088" y="533400"/>
              <a:ext cx="2438400" cy="3200400"/>
            </a:xfrm>
            <a:custGeom>
              <a:avLst/>
              <a:gdLst>
                <a:gd name="T0" fmla="*/ 2147483647 w 1819"/>
                <a:gd name="T1" fmla="*/ 0 h 2092"/>
                <a:gd name="T2" fmla="*/ 2147483647 w 1819"/>
                <a:gd name="T3" fmla="*/ 0 h 2092"/>
                <a:gd name="T4" fmla="*/ 2147483647 w 1819"/>
                <a:gd name="T5" fmla="*/ 2147483647 h 2092"/>
                <a:gd name="T6" fmla="*/ 2147483647 w 1819"/>
                <a:gd name="T7" fmla="*/ 2147483647 h 2092"/>
                <a:gd name="T8" fmla="*/ 2147483647 w 1819"/>
                <a:gd name="T9" fmla="*/ 2147483647 h 2092"/>
                <a:gd name="T10" fmla="*/ 2147483647 w 1819"/>
                <a:gd name="T11" fmla="*/ 2147483647 h 2092"/>
                <a:gd name="T12" fmla="*/ 2147483647 w 1819"/>
                <a:gd name="T13" fmla="*/ 2147483647 h 2092"/>
                <a:gd name="T14" fmla="*/ 2147483647 w 1819"/>
                <a:gd name="T15" fmla="*/ 2147483647 h 2092"/>
                <a:gd name="T16" fmla="*/ 2147483647 w 1819"/>
                <a:gd name="T17" fmla="*/ 2147483647 h 2092"/>
                <a:gd name="T18" fmla="*/ 2147483647 w 1819"/>
                <a:gd name="T19" fmla="*/ 2147483647 h 2092"/>
                <a:gd name="T20" fmla="*/ 2147483647 w 1819"/>
                <a:gd name="T21" fmla="*/ 2147483647 h 2092"/>
                <a:gd name="T22" fmla="*/ 2147483647 w 1819"/>
                <a:gd name="T23" fmla="*/ 2147483647 h 2092"/>
                <a:gd name="T24" fmla="*/ 2147483647 w 1819"/>
                <a:gd name="T25" fmla="*/ 2147483647 h 2092"/>
                <a:gd name="T26" fmla="*/ 2147483647 w 1819"/>
                <a:gd name="T27" fmla="*/ 2147483647 h 2092"/>
                <a:gd name="T28" fmla="*/ 2147483647 w 1819"/>
                <a:gd name="T29" fmla="*/ 2147483647 h 2092"/>
                <a:gd name="T30" fmla="*/ 2147483647 w 1819"/>
                <a:gd name="T31" fmla="*/ 2147483647 h 2092"/>
                <a:gd name="T32" fmla="*/ 2147483647 w 1819"/>
                <a:gd name="T33" fmla="*/ 2147483647 h 2092"/>
                <a:gd name="T34" fmla="*/ 2147483647 w 1819"/>
                <a:gd name="T35" fmla="*/ 2147483647 h 2092"/>
                <a:gd name="T36" fmla="*/ 2147483647 w 1819"/>
                <a:gd name="T37" fmla="*/ 2147483647 h 2092"/>
                <a:gd name="T38" fmla="*/ 2147483647 w 1819"/>
                <a:gd name="T39" fmla="*/ 2147483647 h 2092"/>
                <a:gd name="T40" fmla="*/ 2147483647 w 1819"/>
                <a:gd name="T41" fmla="*/ 2147483647 h 2092"/>
                <a:gd name="T42" fmla="*/ 2147483647 w 1819"/>
                <a:gd name="T43" fmla="*/ 2147483647 h 2092"/>
                <a:gd name="T44" fmla="*/ 2147483647 w 1819"/>
                <a:gd name="T45" fmla="*/ 2147483647 h 2092"/>
                <a:gd name="T46" fmla="*/ 2147483647 w 1819"/>
                <a:gd name="T47" fmla="*/ 2147483647 h 2092"/>
                <a:gd name="T48" fmla="*/ 2147483647 w 1819"/>
                <a:gd name="T49" fmla="*/ 2147483647 h 2092"/>
                <a:gd name="T50" fmla="*/ 2147483647 w 1819"/>
                <a:gd name="T51" fmla="*/ 2147483647 h 2092"/>
                <a:gd name="T52" fmla="*/ 2147483647 w 1819"/>
                <a:gd name="T53" fmla="*/ 2147483647 h 2092"/>
                <a:gd name="T54" fmla="*/ 2147483647 w 1819"/>
                <a:gd name="T55" fmla="*/ 2147483647 h 2092"/>
                <a:gd name="T56" fmla="*/ 2147483647 w 1819"/>
                <a:gd name="T57" fmla="*/ 2147483647 h 2092"/>
                <a:gd name="T58" fmla="*/ 0 w 1819"/>
                <a:gd name="T59" fmla="*/ 2147483647 h 2092"/>
                <a:gd name="T60" fmla="*/ 0 w 1819"/>
                <a:gd name="T61" fmla="*/ 2147483647 h 2092"/>
                <a:gd name="T62" fmla="*/ 2147483647 w 1819"/>
                <a:gd name="T63" fmla="*/ 2147483647 h 2092"/>
                <a:gd name="T64" fmla="*/ 2147483647 w 1819"/>
                <a:gd name="T65" fmla="*/ 2147483647 h 2092"/>
                <a:gd name="T66" fmla="*/ 2147483647 w 1819"/>
                <a:gd name="T67" fmla="*/ 2147483647 h 2092"/>
                <a:gd name="T68" fmla="*/ 2147483647 w 1819"/>
                <a:gd name="T69" fmla="*/ 2147483647 h 2092"/>
                <a:gd name="T70" fmla="*/ 2147483647 w 1819"/>
                <a:gd name="T71" fmla="*/ 2147483647 h 2092"/>
                <a:gd name="T72" fmla="*/ 2147483647 w 1819"/>
                <a:gd name="T73" fmla="*/ 2147483647 h 2092"/>
                <a:gd name="T74" fmla="*/ 2147483647 w 1819"/>
                <a:gd name="T75" fmla="*/ 2147483647 h 2092"/>
                <a:gd name="T76" fmla="*/ 2147483647 w 1819"/>
                <a:gd name="T77" fmla="*/ 0 h 209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19"/>
                <a:gd name="T118" fmla="*/ 0 h 2092"/>
                <a:gd name="T119" fmla="*/ 1819 w 1819"/>
                <a:gd name="T120" fmla="*/ 2092 h 209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19" h="2092">
                  <a:moveTo>
                    <a:pt x="540" y="0"/>
                  </a:moveTo>
                  <a:lnTo>
                    <a:pt x="1278" y="0"/>
                  </a:lnTo>
                  <a:lnTo>
                    <a:pt x="1278" y="123"/>
                  </a:lnTo>
                  <a:lnTo>
                    <a:pt x="1195" y="123"/>
                  </a:lnTo>
                  <a:lnTo>
                    <a:pt x="1195" y="564"/>
                  </a:lnTo>
                  <a:lnTo>
                    <a:pt x="1813" y="1995"/>
                  </a:lnTo>
                  <a:lnTo>
                    <a:pt x="1817" y="2004"/>
                  </a:lnTo>
                  <a:lnTo>
                    <a:pt x="1818" y="2013"/>
                  </a:lnTo>
                  <a:lnTo>
                    <a:pt x="1819" y="2022"/>
                  </a:lnTo>
                  <a:lnTo>
                    <a:pt x="1818" y="2033"/>
                  </a:lnTo>
                  <a:lnTo>
                    <a:pt x="1815" y="2043"/>
                  </a:lnTo>
                  <a:lnTo>
                    <a:pt x="1812" y="2052"/>
                  </a:lnTo>
                  <a:lnTo>
                    <a:pt x="1807" y="2061"/>
                  </a:lnTo>
                  <a:lnTo>
                    <a:pt x="1800" y="2068"/>
                  </a:lnTo>
                  <a:lnTo>
                    <a:pt x="1793" y="2076"/>
                  </a:lnTo>
                  <a:lnTo>
                    <a:pt x="1785" y="2081"/>
                  </a:lnTo>
                  <a:lnTo>
                    <a:pt x="1777" y="2086"/>
                  </a:lnTo>
                  <a:lnTo>
                    <a:pt x="1768" y="2089"/>
                  </a:lnTo>
                  <a:lnTo>
                    <a:pt x="1758" y="2091"/>
                  </a:lnTo>
                  <a:lnTo>
                    <a:pt x="1749" y="2091"/>
                  </a:lnTo>
                  <a:lnTo>
                    <a:pt x="75" y="2091"/>
                  </a:lnTo>
                  <a:lnTo>
                    <a:pt x="65" y="2092"/>
                  </a:lnTo>
                  <a:lnTo>
                    <a:pt x="55" y="2089"/>
                  </a:lnTo>
                  <a:lnTo>
                    <a:pt x="47" y="2088"/>
                  </a:lnTo>
                  <a:lnTo>
                    <a:pt x="37" y="2083"/>
                  </a:lnTo>
                  <a:lnTo>
                    <a:pt x="24" y="2073"/>
                  </a:lnTo>
                  <a:lnTo>
                    <a:pt x="15" y="2066"/>
                  </a:lnTo>
                  <a:lnTo>
                    <a:pt x="8" y="2054"/>
                  </a:lnTo>
                  <a:lnTo>
                    <a:pt x="3" y="2043"/>
                  </a:lnTo>
                  <a:lnTo>
                    <a:pt x="0" y="2029"/>
                  </a:lnTo>
                  <a:lnTo>
                    <a:pt x="0" y="2017"/>
                  </a:lnTo>
                  <a:lnTo>
                    <a:pt x="3" y="2003"/>
                  </a:lnTo>
                  <a:lnTo>
                    <a:pt x="8" y="1990"/>
                  </a:lnTo>
                  <a:lnTo>
                    <a:pt x="12" y="1982"/>
                  </a:lnTo>
                  <a:lnTo>
                    <a:pt x="22" y="1963"/>
                  </a:lnTo>
                  <a:lnTo>
                    <a:pt x="623" y="564"/>
                  </a:lnTo>
                  <a:lnTo>
                    <a:pt x="623" y="123"/>
                  </a:lnTo>
                  <a:lnTo>
                    <a:pt x="540" y="123"/>
                  </a:lnTo>
                  <a:lnTo>
                    <a:pt x="540" y="0"/>
                  </a:lnTo>
                </a:path>
              </a:pathLst>
            </a:custGeom>
            <a:noFill/>
            <a:ln w="7938">
              <a:solidFill>
                <a:srgbClr val="009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0" name="Freeform 15"/>
            <p:cNvSpPr>
              <a:spLocks/>
            </p:cNvSpPr>
            <p:nvPr/>
          </p:nvSpPr>
          <p:spPr bwMode="auto">
            <a:xfrm rot="6039790">
              <a:off x="401638" y="889000"/>
              <a:ext cx="2438400" cy="2336800"/>
            </a:xfrm>
            <a:custGeom>
              <a:avLst/>
              <a:gdLst>
                <a:gd name="T0" fmla="*/ 2147483647 w 1819"/>
                <a:gd name="T1" fmla="*/ 0 h 1528"/>
                <a:gd name="T2" fmla="*/ 2147483647 w 1819"/>
                <a:gd name="T3" fmla="*/ 2147483647 h 1528"/>
                <a:gd name="T4" fmla="*/ 2147483647 w 1819"/>
                <a:gd name="T5" fmla="*/ 2147483647 h 1528"/>
                <a:gd name="T6" fmla="*/ 2147483647 w 1819"/>
                <a:gd name="T7" fmla="*/ 2147483647 h 1528"/>
                <a:gd name="T8" fmla="*/ 2147483647 w 1819"/>
                <a:gd name="T9" fmla="*/ 2147483647 h 1528"/>
                <a:gd name="T10" fmla="*/ 2147483647 w 1819"/>
                <a:gd name="T11" fmla="*/ 2147483647 h 1528"/>
                <a:gd name="T12" fmla="*/ 2147483647 w 1819"/>
                <a:gd name="T13" fmla="*/ 2147483647 h 1528"/>
                <a:gd name="T14" fmla="*/ 2147483647 w 1819"/>
                <a:gd name="T15" fmla="*/ 2147483647 h 1528"/>
                <a:gd name="T16" fmla="*/ 2147483647 w 1819"/>
                <a:gd name="T17" fmla="*/ 2147483647 h 1528"/>
                <a:gd name="T18" fmla="*/ 2147483647 w 1819"/>
                <a:gd name="T19" fmla="*/ 2147483647 h 1528"/>
                <a:gd name="T20" fmla="*/ 2147483647 w 1819"/>
                <a:gd name="T21" fmla="*/ 2147483647 h 1528"/>
                <a:gd name="T22" fmla="*/ 2147483647 w 1819"/>
                <a:gd name="T23" fmla="*/ 2147483647 h 1528"/>
                <a:gd name="T24" fmla="*/ 2147483647 w 1819"/>
                <a:gd name="T25" fmla="*/ 2147483647 h 1528"/>
                <a:gd name="T26" fmla="*/ 2147483647 w 1819"/>
                <a:gd name="T27" fmla="*/ 2147483647 h 1528"/>
                <a:gd name="T28" fmla="*/ 2147483647 w 1819"/>
                <a:gd name="T29" fmla="*/ 2147483647 h 1528"/>
                <a:gd name="T30" fmla="*/ 2147483647 w 1819"/>
                <a:gd name="T31" fmla="*/ 2147483647 h 1528"/>
                <a:gd name="T32" fmla="*/ 2147483647 w 1819"/>
                <a:gd name="T33" fmla="*/ 2147483647 h 1528"/>
                <a:gd name="T34" fmla="*/ 2147483647 w 1819"/>
                <a:gd name="T35" fmla="*/ 2147483647 h 1528"/>
                <a:gd name="T36" fmla="*/ 2147483647 w 1819"/>
                <a:gd name="T37" fmla="*/ 2147483647 h 1528"/>
                <a:gd name="T38" fmla="*/ 2147483647 w 1819"/>
                <a:gd name="T39" fmla="*/ 2147483647 h 1528"/>
                <a:gd name="T40" fmla="*/ 2147483647 w 1819"/>
                <a:gd name="T41" fmla="*/ 2147483647 h 1528"/>
                <a:gd name="T42" fmla="*/ 2147483647 w 1819"/>
                <a:gd name="T43" fmla="*/ 2147483647 h 1528"/>
                <a:gd name="T44" fmla="*/ 2147483647 w 1819"/>
                <a:gd name="T45" fmla="*/ 2147483647 h 1528"/>
                <a:gd name="T46" fmla="*/ 2147483647 w 1819"/>
                <a:gd name="T47" fmla="*/ 2147483647 h 1528"/>
                <a:gd name="T48" fmla="*/ 2147483647 w 1819"/>
                <a:gd name="T49" fmla="*/ 2147483647 h 1528"/>
                <a:gd name="T50" fmla="*/ 0 w 1819"/>
                <a:gd name="T51" fmla="*/ 2147483647 h 1528"/>
                <a:gd name="T52" fmla="*/ 0 w 1819"/>
                <a:gd name="T53" fmla="*/ 2147483647 h 1528"/>
                <a:gd name="T54" fmla="*/ 2147483647 w 1819"/>
                <a:gd name="T55" fmla="*/ 2147483647 h 1528"/>
                <a:gd name="T56" fmla="*/ 2147483647 w 1819"/>
                <a:gd name="T57" fmla="*/ 2147483647 h 1528"/>
                <a:gd name="T58" fmla="*/ 2147483647 w 1819"/>
                <a:gd name="T59" fmla="*/ 2147483647 h 1528"/>
                <a:gd name="T60" fmla="*/ 2147483647 w 1819"/>
                <a:gd name="T61" fmla="*/ 2147483647 h 1528"/>
                <a:gd name="T62" fmla="*/ 2147483647 w 1819"/>
                <a:gd name="T63" fmla="*/ 0 h 1528"/>
                <a:gd name="T64" fmla="*/ 2147483647 w 1819"/>
                <a:gd name="T65" fmla="*/ 0 h 15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9"/>
                <a:gd name="T100" fmla="*/ 0 h 1528"/>
                <a:gd name="T101" fmla="*/ 1819 w 1819"/>
                <a:gd name="T102" fmla="*/ 1528 h 15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9" h="1528">
                  <a:moveTo>
                    <a:pt x="1195" y="0"/>
                  </a:moveTo>
                  <a:lnTo>
                    <a:pt x="1813" y="1431"/>
                  </a:lnTo>
                  <a:lnTo>
                    <a:pt x="1817" y="1440"/>
                  </a:lnTo>
                  <a:lnTo>
                    <a:pt x="1818" y="1449"/>
                  </a:lnTo>
                  <a:lnTo>
                    <a:pt x="1819" y="1458"/>
                  </a:lnTo>
                  <a:lnTo>
                    <a:pt x="1818" y="1469"/>
                  </a:lnTo>
                  <a:lnTo>
                    <a:pt x="1815" y="1479"/>
                  </a:lnTo>
                  <a:lnTo>
                    <a:pt x="1812" y="1488"/>
                  </a:lnTo>
                  <a:lnTo>
                    <a:pt x="1807" y="1497"/>
                  </a:lnTo>
                  <a:lnTo>
                    <a:pt x="1800" y="1504"/>
                  </a:lnTo>
                  <a:lnTo>
                    <a:pt x="1793" y="1512"/>
                  </a:lnTo>
                  <a:lnTo>
                    <a:pt x="1785" y="1517"/>
                  </a:lnTo>
                  <a:lnTo>
                    <a:pt x="1777" y="1522"/>
                  </a:lnTo>
                  <a:lnTo>
                    <a:pt x="1768" y="1525"/>
                  </a:lnTo>
                  <a:lnTo>
                    <a:pt x="1758" y="1527"/>
                  </a:lnTo>
                  <a:lnTo>
                    <a:pt x="1749" y="1527"/>
                  </a:lnTo>
                  <a:lnTo>
                    <a:pt x="75" y="1527"/>
                  </a:lnTo>
                  <a:lnTo>
                    <a:pt x="65" y="1528"/>
                  </a:lnTo>
                  <a:lnTo>
                    <a:pt x="55" y="1525"/>
                  </a:lnTo>
                  <a:lnTo>
                    <a:pt x="47" y="1524"/>
                  </a:lnTo>
                  <a:lnTo>
                    <a:pt x="37" y="1519"/>
                  </a:lnTo>
                  <a:lnTo>
                    <a:pt x="24" y="1509"/>
                  </a:lnTo>
                  <a:lnTo>
                    <a:pt x="15" y="1502"/>
                  </a:lnTo>
                  <a:lnTo>
                    <a:pt x="8" y="1490"/>
                  </a:lnTo>
                  <a:lnTo>
                    <a:pt x="3" y="1479"/>
                  </a:lnTo>
                  <a:lnTo>
                    <a:pt x="0" y="1465"/>
                  </a:lnTo>
                  <a:lnTo>
                    <a:pt x="0" y="1453"/>
                  </a:lnTo>
                  <a:lnTo>
                    <a:pt x="3" y="1439"/>
                  </a:lnTo>
                  <a:lnTo>
                    <a:pt x="8" y="1426"/>
                  </a:lnTo>
                  <a:lnTo>
                    <a:pt x="12" y="1418"/>
                  </a:lnTo>
                  <a:lnTo>
                    <a:pt x="22" y="1399"/>
                  </a:lnTo>
                  <a:lnTo>
                    <a:pt x="623" y="0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9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91" name="Oval 4"/>
            <p:cNvSpPr>
              <a:spLocks noChangeArrowheads="1"/>
            </p:cNvSpPr>
            <p:nvPr/>
          </p:nvSpPr>
          <p:spPr bwMode="auto">
            <a:xfrm>
              <a:off x="1143000" y="1981200"/>
              <a:ext cx="7620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23"/>
            <p:cNvSpPr>
              <a:spLocks noChangeArrowheads="1"/>
            </p:cNvSpPr>
            <p:nvPr/>
          </p:nvSpPr>
          <p:spPr bwMode="auto">
            <a:xfrm>
              <a:off x="1447800" y="2438400"/>
              <a:ext cx="7620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24"/>
            <p:cNvSpPr>
              <a:spLocks noChangeArrowheads="1"/>
            </p:cNvSpPr>
            <p:nvPr/>
          </p:nvSpPr>
          <p:spPr bwMode="auto">
            <a:xfrm>
              <a:off x="762000" y="1524000"/>
              <a:ext cx="7620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25"/>
            <p:cNvSpPr>
              <a:spLocks noChangeArrowheads="1"/>
            </p:cNvSpPr>
            <p:nvPr/>
          </p:nvSpPr>
          <p:spPr bwMode="auto">
            <a:xfrm>
              <a:off x="533400" y="2362200"/>
              <a:ext cx="762000" cy="228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folHlink"/>
                </a:solidFill>
              </a:endParaRPr>
            </a:p>
          </p:txBody>
        </p:sp>
      </p:grpSp>
      <p:sp>
        <p:nvSpPr>
          <p:cNvPr id="6149" name="Line 29"/>
          <p:cNvSpPr>
            <a:spLocks noChangeShapeType="1"/>
          </p:cNvSpPr>
          <p:nvPr/>
        </p:nvSpPr>
        <p:spPr bwMode="auto">
          <a:xfrm rot="-3629809">
            <a:off x="797719" y="2540794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191000" y="4114800"/>
            <a:ext cx="1371600" cy="1905000"/>
            <a:chOff x="5181600" y="3810000"/>
            <a:chExt cx="2209800" cy="3011488"/>
          </a:xfrm>
        </p:grpSpPr>
        <p:sp>
          <p:nvSpPr>
            <p:cNvPr id="6187" name="Freeform 37"/>
            <p:cNvSpPr>
              <a:spLocks/>
            </p:cNvSpPr>
            <p:nvPr/>
          </p:nvSpPr>
          <p:spPr bwMode="auto">
            <a:xfrm>
              <a:off x="5181600" y="3810000"/>
              <a:ext cx="2209800" cy="2819400"/>
            </a:xfrm>
            <a:custGeom>
              <a:avLst/>
              <a:gdLst>
                <a:gd name="T0" fmla="*/ 0 w 820"/>
                <a:gd name="T1" fmla="*/ 0 h 2578"/>
                <a:gd name="T2" fmla="*/ 2147483647 w 820"/>
                <a:gd name="T3" fmla="*/ 0 h 2578"/>
                <a:gd name="T4" fmla="*/ 2147483647 w 820"/>
                <a:gd name="T5" fmla="*/ 2147483647 h 2578"/>
                <a:gd name="T6" fmla="*/ 2147483647 w 820"/>
                <a:gd name="T7" fmla="*/ 2147483647 h 2578"/>
                <a:gd name="T8" fmla="*/ 2147483647 w 820"/>
                <a:gd name="T9" fmla="*/ 2147483647 h 2578"/>
                <a:gd name="T10" fmla="*/ 2147483647 w 820"/>
                <a:gd name="T11" fmla="*/ 2147483647 h 2578"/>
                <a:gd name="T12" fmla="*/ 2147483647 w 820"/>
                <a:gd name="T13" fmla="*/ 2147483647 h 2578"/>
                <a:gd name="T14" fmla="*/ 2147483647 w 820"/>
                <a:gd name="T15" fmla="*/ 2147483647 h 2578"/>
                <a:gd name="T16" fmla="*/ 2147483647 w 820"/>
                <a:gd name="T17" fmla="*/ 2147483647 h 2578"/>
                <a:gd name="T18" fmla="*/ 2147483647 w 820"/>
                <a:gd name="T19" fmla="*/ 2147483647 h 2578"/>
                <a:gd name="T20" fmla="*/ 2147483647 w 820"/>
                <a:gd name="T21" fmla="*/ 2147483647 h 2578"/>
                <a:gd name="T22" fmla="*/ 2147483647 w 820"/>
                <a:gd name="T23" fmla="*/ 2147483647 h 2578"/>
                <a:gd name="T24" fmla="*/ 2147483647 w 820"/>
                <a:gd name="T25" fmla="*/ 2147483647 h 2578"/>
                <a:gd name="T26" fmla="*/ 2147483647 w 820"/>
                <a:gd name="T27" fmla="*/ 2147483647 h 2578"/>
                <a:gd name="T28" fmla="*/ 2147483647 w 820"/>
                <a:gd name="T29" fmla="*/ 2147483647 h 2578"/>
                <a:gd name="T30" fmla="*/ 2147483647 w 820"/>
                <a:gd name="T31" fmla="*/ 2147483647 h 2578"/>
                <a:gd name="T32" fmla="*/ 2147483647 w 820"/>
                <a:gd name="T33" fmla="*/ 2147483647 h 2578"/>
                <a:gd name="T34" fmla="*/ 2147483647 w 820"/>
                <a:gd name="T35" fmla="*/ 2147483647 h 2578"/>
                <a:gd name="T36" fmla="*/ 2147483647 w 820"/>
                <a:gd name="T37" fmla="*/ 2147483647 h 2578"/>
                <a:gd name="T38" fmla="*/ 2147483647 w 820"/>
                <a:gd name="T39" fmla="*/ 2147483647 h 2578"/>
                <a:gd name="T40" fmla="*/ 2147483647 w 820"/>
                <a:gd name="T41" fmla="*/ 2147483647 h 2578"/>
                <a:gd name="T42" fmla="*/ 2147483647 w 820"/>
                <a:gd name="T43" fmla="*/ 2147483647 h 2578"/>
                <a:gd name="T44" fmla="*/ 2147483647 w 820"/>
                <a:gd name="T45" fmla="*/ 2147483647 h 2578"/>
                <a:gd name="T46" fmla="*/ 2147483647 w 820"/>
                <a:gd name="T47" fmla="*/ 2147483647 h 2578"/>
                <a:gd name="T48" fmla="*/ 2147483647 w 820"/>
                <a:gd name="T49" fmla="*/ 2147483647 h 2578"/>
                <a:gd name="T50" fmla="*/ 2147483647 w 820"/>
                <a:gd name="T51" fmla="*/ 2147483647 h 2578"/>
                <a:gd name="T52" fmla="*/ 2147483647 w 820"/>
                <a:gd name="T53" fmla="*/ 2147483647 h 2578"/>
                <a:gd name="T54" fmla="*/ 2147483647 w 820"/>
                <a:gd name="T55" fmla="*/ 2147483647 h 2578"/>
                <a:gd name="T56" fmla="*/ 2147483647 w 820"/>
                <a:gd name="T57" fmla="*/ 2147483647 h 2578"/>
                <a:gd name="T58" fmla="*/ 2147483647 w 820"/>
                <a:gd name="T59" fmla="*/ 2147483647 h 2578"/>
                <a:gd name="T60" fmla="*/ 2147483647 w 820"/>
                <a:gd name="T61" fmla="*/ 2147483647 h 2578"/>
                <a:gd name="T62" fmla="*/ 2147483647 w 820"/>
                <a:gd name="T63" fmla="*/ 2147483647 h 2578"/>
                <a:gd name="T64" fmla="*/ 2147483647 w 820"/>
                <a:gd name="T65" fmla="*/ 2147483647 h 2578"/>
                <a:gd name="T66" fmla="*/ 2147483647 w 820"/>
                <a:gd name="T67" fmla="*/ 2147483647 h 2578"/>
                <a:gd name="T68" fmla="*/ 2147483647 w 820"/>
                <a:gd name="T69" fmla="*/ 2147483647 h 2578"/>
                <a:gd name="T70" fmla="*/ 2147483647 w 820"/>
                <a:gd name="T71" fmla="*/ 2147483647 h 2578"/>
                <a:gd name="T72" fmla="*/ 2147483647 w 820"/>
                <a:gd name="T73" fmla="*/ 2147483647 h 2578"/>
                <a:gd name="T74" fmla="*/ 2147483647 w 820"/>
                <a:gd name="T75" fmla="*/ 2147483647 h 2578"/>
                <a:gd name="T76" fmla="*/ 2147483647 w 820"/>
                <a:gd name="T77" fmla="*/ 2147483647 h 2578"/>
                <a:gd name="T78" fmla="*/ 2147483647 w 820"/>
                <a:gd name="T79" fmla="*/ 2147483647 h 2578"/>
                <a:gd name="T80" fmla="*/ 2147483647 w 820"/>
                <a:gd name="T81" fmla="*/ 2147483647 h 2578"/>
                <a:gd name="T82" fmla="*/ 2147483647 w 820"/>
                <a:gd name="T83" fmla="*/ 2147483647 h 2578"/>
                <a:gd name="T84" fmla="*/ 2147483647 w 820"/>
                <a:gd name="T85" fmla="*/ 2147483647 h 2578"/>
                <a:gd name="T86" fmla="*/ 2147483647 w 820"/>
                <a:gd name="T87" fmla="*/ 2147483647 h 2578"/>
                <a:gd name="T88" fmla="*/ 2147483647 w 820"/>
                <a:gd name="T89" fmla="*/ 2147483647 h 2578"/>
                <a:gd name="T90" fmla="*/ 2147483647 w 820"/>
                <a:gd name="T91" fmla="*/ 2147483647 h 2578"/>
                <a:gd name="T92" fmla="*/ 2147483647 w 820"/>
                <a:gd name="T93" fmla="*/ 2147483647 h 2578"/>
                <a:gd name="T94" fmla="*/ 2147483647 w 820"/>
                <a:gd name="T95" fmla="*/ 2147483647 h 2578"/>
                <a:gd name="T96" fmla="*/ 0 w 820"/>
                <a:gd name="T97" fmla="*/ 2147483647 h 2578"/>
                <a:gd name="T98" fmla="*/ 0 w 820"/>
                <a:gd name="T99" fmla="*/ 0 h 25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0"/>
                <a:gd name="T151" fmla="*/ 0 h 2578"/>
                <a:gd name="T152" fmla="*/ 820 w 820"/>
                <a:gd name="T153" fmla="*/ 2578 h 25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0" h="2578">
                  <a:moveTo>
                    <a:pt x="0" y="0"/>
                  </a:moveTo>
                  <a:lnTo>
                    <a:pt x="820" y="0"/>
                  </a:lnTo>
                  <a:lnTo>
                    <a:pt x="820" y="82"/>
                  </a:lnTo>
                  <a:lnTo>
                    <a:pt x="737" y="82"/>
                  </a:lnTo>
                  <a:lnTo>
                    <a:pt x="737" y="451"/>
                  </a:lnTo>
                  <a:lnTo>
                    <a:pt x="737" y="2255"/>
                  </a:lnTo>
                  <a:lnTo>
                    <a:pt x="737" y="2300"/>
                  </a:lnTo>
                  <a:lnTo>
                    <a:pt x="731" y="2331"/>
                  </a:lnTo>
                  <a:lnTo>
                    <a:pt x="726" y="2353"/>
                  </a:lnTo>
                  <a:lnTo>
                    <a:pt x="717" y="2375"/>
                  </a:lnTo>
                  <a:lnTo>
                    <a:pt x="704" y="2400"/>
                  </a:lnTo>
                  <a:lnTo>
                    <a:pt x="688" y="2427"/>
                  </a:lnTo>
                  <a:lnTo>
                    <a:pt x="671" y="2453"/>
                  </a:lnTo>
                  <a:lnTo>
                    <a:pt x="652" y="2475"/>
                  </a:lnTo>
                  <a:lnTo>
                    <a:pt x="630" y="2497"/>
                  </a:lnTo>
                  <a:lnTo>
                    <a:pt x="609" y="2514"/>
                  </a:lnTo>
                  <a:lnTo>
                    <a:pt x="593" y="2526"/>
                  </a:lnTo>
                  <a:lnTo>
                    <a:pt x="574" y="2537"/>
                  </a:lnTo>
                  <a:lnTo>
                    <a:pt x="552" y="2549"/>
                  </a:lnTo>
                  <a:lnTo>
                    <a:pt x="524" y="2559"/>
                  </a:lnTo>
                  <a:lnTo>
                    <a:pt x="500" y="2568"/>
                  </a:lnTo>
                  <a:lnTo>
                    <a:pt x="476" y="2573"/>
                  </a:lnTo>
                  <a:lnTo>
                    <a:pt x="455" y="2576"/>
                  </a:lnTo>
                  <a:lnTo>
                    <a:pt x="431" y="2578"/>
                  </a:lnTo>
                  <a:lnTo>
                    <a:pt x="410" y="2578"/>
                  </a:lnTo>
                  <a:lnTo>
                    <a:pt x="385" y="2578"/>
                  </a:lnTo>
                  <a:lnTo>
                    <a:pt x="357" y="2574"/>
                  </a:lnTo>
                  <a:lnTo>
                    <a:pt x="335" y="2569"/>
                  </a:lnTo>
                  <a:lnTo>
                    <a:pt x="314" y="2563"/>
                  </a:lnTo>
                  <a:lnTo>
                    <a:pt x="291" y="2556"/>
                  </a:lnTo>
                  <a:lnTo>
                    <a:pt x="267" y="2543"/>
                  </a:lnTo>
                  <a:lnTo>
                    <a:pt x="241" y="2529"/>
                  </a:lnTo>
                  <a:lnTo>
                    <a:pt x="221" y="2517"/>
                  </a:lnTo>
                  <a:lnTo>
                    <a:pt x="205" y="2504"/>
                  </a:lnTo>
                  <a:lnTo>
                    <a:pt x="187" y="2492"/>
                  </a:lnTo>
                  <a:lnTo>
                    <a:pt x="169" y="2475"/>
                  </a:lnTo>
                  <a:lnTo>
                    <a:pt x="151" y="2457"/>
                  </a:lnTo>
                  <a:lnTo>
                    <a:pt x="133" y="2435"/>
                  </a:lnTo>
                  <a:lnTo>
                    <a:pt x="122" y="2418"/>
                  </a:lnTo>
                  <a:lnTo>
                    <a:pt x="108" y="2394"/>
                  </a:lnTo>
                  <a:lnTo>
                    <a:pt x="98" y="2373"/>
                  </a:lnTo>
                  <a:lnTo>
                    <a:pt x="91" y="2350"/>
                  </a:lnTo>
                  <a:lnTo>
                    <a:pt x="86" y="2329"/>
                  </a:lnTo>
                  <a:lnTo>
                    <a:pt x="82" y="2305"/>
                  </a:lnTo>
                  <a:lnTo>
                    <a:pt x="82" y="2280"/>
                  </a:lnTo>
                  <a:lnTo>
                    <a:pt x="82" y="2255"/>
                  </a:lnTo>
                  <a:lnTo>
                    <a:pt x="82" y="451"/>
                  </a:lnTo>
                  <a:lnTo>
                    <a:pt x="82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9F3FD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88" name="Freeform 38"/>
            <p:cNvSpPr>
              <a:spLocks/>
            </p:cNvSpPr>
            <p:nvPr/>
          </p:nvSpPr>
          <p:spPr bwMode="auto">
            <a:xfrm>
              <a:off x="5400676" y="4495800"/>
              <a:ext cx="1762126" cy="2325688"/>
            </a:xfrm>
            <a:custGeom>
              <a:avLst/>
              <a:gdLst>
                <a:gd name="T0" fmla="*/ 2147483647 w 655"/>
                <a:gd name="T1" fmla="*/ 0 h 2127"/>
                <a:gd name="T2" fmla="*/ 2147483647 w 655"/>
                <a:gd name="T3" fmla="*/ 2147483647 h 2127"/>
                <a:gd name="T4" fmla="*/ 2147483647 w 655"/>
                <a:gd name="T5" fmla="*/ 2147483647 h 2127"/>
                <a:gd name="T6" fmla="*/ 2147483647 w 655"/>
                <a:gd name="T7" fmla="*/ 2147483647 h 2127"/>
                <a:gd name="T8" fmla="*/ 2147483647 w 655"/>
                <a:gd name="T9" fmla="*/ 2147483647 h 2127"/>
                <a:gd name="T10" fmla="*/ 2147483647 w 655"/>
                <a:gd name="T11" fmla="*/ 2147483647 h 2127"/>
                <a:gd name="T12" fmla="*/ 2147483647 w 655"/>
                <a:gd name="T13" fmla="*/ 2147483647 h 2127"/>
                <a:gd name="T14" fmla="*/ 2147483647 w 655"/>
                <a:gd name="T15" fmla="*/ 2147483647 h 2127"/>
                <a:gd name="T16" fmla="*/ 2147483647 w 655"/>
                <a:gd name="T17" fmla="*/ 2147483647 h 2127"/>
                <a:gd name="T18" fmla="*/ 2147483647 w 655"/>
                <a:gd name="T19" fmla="*/ 2147483647 h 2127"/>
                <a:gd name="T20" fmla="*/ 2147483647 w 655"/>
                <a:gd name="T21" fmla="*/ 2147483647 h 2127"/>
                <a:gd name="T22" fmla="*/ 2147483647 w 655"/>
                <a:gd name="T23" fmla="*/ 2147483647 h 2127"/>
                <a:gd name="T24" fmla="*/ 2147483647 w 655"/>
                <a:gd name="T25" fmla="*/ 2147483647 h 2127"/>
                <a:gd name="T26" fmla="*/ 2147483647 w 655"/>
                <a:gd name="T27" fmla="*/ 2147483647 h 2127"/>
                <a:gd name="T28" fmla="*/ 2147483647 w 655"/>
                <a:gd name="T29" fmla="*/ 2147483647 h 2127"/>
                <a:gd name="T30" fmla="*/ 2147483647 w 655"/>
                <a:gd name="T31" fmla="*/ 2147483647 h 2127"/>
                <a:gd name="T32" fmla="*/ 2147483647 w 655"/>
                <a:gd name="T33" fmla="*/ 2147483647 h 2127"/>
                <a:gd name="T34" fmla="*/ 2147483647 w 655"/>
                <a:gd name="T35" fmla="*/ 2147483647 h 2127"/>
                <a:gd name="T36" fmla="*/ 2147483647 w 655"/>
                <a:gd name="T37" fmla="*/ 2147483647 h 2127"/>
                <a:gd name="T38" fmla="*/ 2147483647 w 655"/>
                <a:gd name="T39" fmla="*/ 2147483647 h 2127"/>
                <a:gd name="T40" fmla="*/ 2147483647 w 655"/>
                <a:gd name="T41" fmla="*/ 2147483647 h 2127"/>
                <a:gd name="T42" fmla="*/ 2147483647 w 655"/>
                <a:gd name="T43" fmla="*/ 2147483647 h 2127"/>
                <a:gd name="T44" fmla="*/ 2147483647 w 655"/>
                <a:gd name="T45" fmla="*/ 2147483647 h 2127"/>
                <a:gd name="T46" fmla="*/ 2147483647 w 655"/>
                <a:gd name="T47" fmla="*/ 2147483647 h 2127"/>
                <a:gd name="T48" fmla="*/ 2147483647 w 655"/>
                <a:gd name="T49" fmla="*/ 2147483647 h 2127"/>
                <a:gd name="T50" fmla="*/ 2147483647 w 655"/>
                <a:gd name="T51" fmla="*/ 2147483647 h 2127"/>
                <a:gd name="T52" fmla="*/ 2147483647 w 655"/>
                <a:gd name="T53" fmla="*/ 2147483647 h 2127"/>
                <a:gd name="T54" fmla="*/ 2147483647 w 655"/>
                <a:gd name="T55" fmla="*/ 2147483647 h 2127"/>
                <a:gd name="T56" fmla="*/ 2147483647 w 655"/>
                <a:gd name="T57" fmla="*/ 2147483647 h 2127"/>
                <a:gd name="T58" fmla="*/ 2147483647 w 655"/>
                <a:gd name="T59" fmla="*/ 2147483647 h 2127"/>
                <a:gd name="T60" fmla="*/ 2147483647 w 655"/>
                <a:gd name="T61" fmla="*/ 2147483647 h 2127"/>
                <a:gd name="T62" fmla="*/ 2147483647 w 655"/>
                <a:gd name="T63" fmla="*/ 2147483647 h 2127"/>
                <a:gd name="T64" fmla="*/ 2147483647 w 655"/>
                <a:gd name="T65" fmla="*/ 2147483647 h 2127"/>
                <a:gd name="T66" fmla="*/ 2147483647 w 655"/>
                <a:gd name="T67" fmla="*/ 2147483647 h 2127"/>
                <a:gd name="T68" fmla="*/ 2147483647 w 655"/>
                <a:gd name="T69" fmla="*/ 2147483647 h 2127"/>
                <a:gd name="T70" fmla="*/ 2147483647 w 655"/>
                <a:gd name="T71" fmla="*/ 2147483647 h 2127"/>
                <a:gd name="T72" fmla="*/ 2147483647 w 655"/>
                <a:gd name="T73" fmla="*/ 2147483647 h 2127"/>
                <a:gd name="T74" fmla="*/ 2147483647 w 655"/>
                <a:gd name="T75" fmla="*/ 2147483647 h 2127"/>
                <a:gd name="T76" fmla="*/ 2147483647 w 655"/>
                <a:gd name="T77" fmla="*/ 2147483647 h 2127"/>
                <a:gd name="T78" fmla="*/ 0 w 655"/>
                <a:gd name="T79" fmla="*/ 2147483647 h 2127"/>
                <a:gd name="T80" fmla="*/ 0 w 655"/>
                <a:gd name="T81" fmla="*/ 2147483647 h 2127"/>
                <a:gd name="T82" fmla="*/ 0 w 655"/>
                <a:gd name="T83" fmla="*/ 2147483647 h 2127"/>
                <a:gd name="T84" fmla="*/ 0 w 655"/>
                <a:gd name="T85" fmla="*/ 0 h 2127"/>
                <a:gd name="T86" fmla="*/ 2147483647 w 655"/>
                <a:gd name="T87" fmla="*/ 0 h 21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55"/>
                <a:gd name="T133" fmla="*/ 0 h 2127"/>
                <a:gd name="T134" fmla="*/ 655 w 655"/>
                <a:gd name="T135" fmla="*/ 2127 h 21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55" h="2127">
                  <a:moveTo>
                    <a:pt x="655" y="0"/>
                  </a:moveTo>
                  <a:lnTo>
                    <a:pt x="655" y="1804"/>
                  </a:lnTo>
                  <a:lnTo>
                    <a:pt x="655" y="1849"/>
                  </a:lnTo>
                  <a:lnTo>
                    <a:pt x="649" y="1880"/>
                  </a:lnTo>
                  <a:lnTo>
                    <a:pt x="644" y="1902"/>
                  </a:lnTo>
                  <a:lnTo>
                    <a:pt x="635" y="1924"/>
                  </a:lnTo>
                  <a:lnTo>
                    <a:pt x="622" y="1949"/>
                  </a:lnTo>
                  <a:lnTo>
                    <a:pt x="606" y="1976"/>
                  </a:lnTo>
                  <a:lnTo>
                    <a:pt x="589" y="2002"/>
                  </a:lnTo>
                  <a:lnTo>
                    <a:pt x="570" y="2024"/>
                  </a:lnTo>
                  <a:lnTo>
                    <a:pt x="548" y="2046"/>
                  </a:lnTo>
                  <a:lnTo>
                    <a:pt x="527" y="2063"/>
                  </a:lnTo>
                  <a:lnTo>
                    <a:pt x="511" y="2075"/>
                  </a:lnTo>
                  <a:lnTo>
                    <a:pt x="492" y="2086"/>
                  </a:lnTo>
                  <a:lnTo>
                    <a:pt x="470" y="2098"/>
                  </a:lnTo>
                  <a:lnTo>
                    <a:pt x="442" y="2108"/>
                  </a:lnTo>
                  <a:lnTo>
                    <a:pt x="418" y="2117"/>
                  </a:lnTo>
                  <a:lnTo>
                    <a:pt x="394" y="2122"/>
                  </a:lnTo>
                  <a:lnTo>
                    <a:pt x="373" y="2125"/>
                  </a:lnTo>
                  <a:lnTo>
                    <a:pt x="349" y="2127"/>
                  </a:lnTo>
                  <a:lnTo>
                    <a:pt x="328" y="2127"/>
                  </a:lnTo>
                  <a:lnTo>
                    <a:pt x="303" y="2127"/>
                  </a:lnTo>
                  <a:lnTo>
                    <a:pt x="275" y="2123"/>
                  </a:lnTo>
                  <a:lnTo>
                    <a:pt x="253" y="2118"/>
                  </a:lnTo>
                  <a:lnTo>
                    <a:pt x="232" y="2112"/>
                  </a:lnTo>
                  <a:lnTo>
                    <a:pt x="209" y="2105"/>
                  </a:lnTo>
                  <a:lnTo>
                    <a:pt x="185" y="2092"/>
                  </a:lnTo>
                  <a:lnTo>
                    <a:pt x="159" y="2078"/>
                  </a:lnTo>
                  <a:lnTo>
                    <a:pt x="139" y="2066"/>
                  </a:lnTo>
                  <a:lnTo>
                    <a:pt x="123" y="2053"/>
                  </a:lnTo>
                  <a:lnTo>
                    <a:pt x="105" y="2041"/>
                  </a:lnTo>
                  <a:lnTo>
                    <a:pt x="87" y="2024"/>
                  </a:lnTo>
                  <a:lnTo>
                    <a:pt x="69" y="2006"/>
                  </a:lnTo>
                  <a:lnTo>
                    <a:pt x="51" y="1984"/>
                  </a:lnTo>
                  <a:lnTo>
                    <a:pt x="40" y="1967"/>
                  </a:lnTo>
                  <a:lnTo>
                    <a:pt x="26" y="1943"/>
                  </a:lnTo>
                  <a:lnTo>
                    <a:pt x="16" y="1922"/>
                  </a:lnTo>
                  <a:lnTo>
                    <a:pt x="9" y="1899"/>
                  </a:lnTo>
                  <a:lnTo>
                    <a:pt x="4" y="1878"/>
                  </a:lnTo>
                  <a:lnTo>
                    <a:pt x="0" y="1854"/>
                  </a:lnTo>
                  <a:lnTo>
                    <a:pt x="0" y="1829"/>
                  </a:lnTo>
                  <a:lnTo>
                    <a:pt x="0" y="1804"/>
                  </a:lnTo>
                  <a:lnTo>
                    <a:pt x="0" y="0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9F3FD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228600" y="2743200"/>
            <a:ext cx="124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bacteria</a:t>
            </a:r>
            <a:endParaRPr lang="en-US" sz="2400" dirty="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895600" y="1981200"/>
            <a:ext cx="2514600" cy="1600200"/>
            <a:chOff x="4038600" y="1524000"/>
            <a:chExt cx="3569835" cy="2133600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4038600" y="1524000"/>
              <a:ext cx="2209800" cy="2133600"/>
              <a:chOff x="4038600" y="1524000"/>
              <a:chExt cx="2209800" cy="2133600"/>
            </a:xfrm>
          </p:grpSpPr>
          <p:sp>
            <p:nvSpPr>
              <p:cNvPr id="6177" name="Oval 3"/>
              <p:cNvSpPr>
                <a:spLocks noChangeArrowheads="1"/>
              </p:cNvSpPr>
              <p:nvPr/>
            </p:nvSpPr>
            <p:spPr bwMode="auto">
              <a:xfrm>
                <a:off x="4038600" y="1524000"/>
                <a:ext cx="2209800" cy="2133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Oval 5"/>
              <p:cNvSpPr>
                <a:spLocks noChangeArrowheads="1"/>
              </p:cNvSpPr>
              <p:nvPr/>
            </p:nvSpPr>
            <p:spPr bwMode="auto">
              <a:xfrm>
                <a:off x="4267200" y="2133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79" name="Oval 6"/>
              <p:cNvSpPr>
                <a:spLocks noChangeArrowheads="1"/>
              </p:cNvSpPr>
              <p:nvPr/>
            </p:nvSpPr>
            <p:spPr bwMode="auto">
              <a:xfrm>
                <a:off x="4953000" y="2133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Oval 7"/>
              <p:cNvSpPr>
                <a:spLocks noChangeArrowheads="1"/>
              </p:cNvSpPr>
              <p:nvPr/>
            </p:nvSpPr>
            <p:spPr bwMode="auto">
              <a:xfrm>
                <a:off x="5562600" y="3276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Oval 8"/>
              <p:cNvSpPr>
                <a:spLocks noChangeArrowheads="1"/>
              </p:cNvSpPr>
              <p:nvPr/>
            </p:nvSpPr>
            <p:spPr bwMode="auto">
              <a:xfrm>
                <a:off x="4953000" y="3276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Oval 9"/>
              <p:cNvSpPr>
                <a:spLocks noChangeArrowheads="1"/>
              </p:cNvSpPr>
              <p:nvPr/>
            </p:nvSpPr>
            <p:spPr bwMode="auto">
              <a:xfrm>
                <a:off x="5410200" y="2590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Oval 10"/>
              <p:cNvSpPr>
                <a:spLocks noChangeArrowheads="1"/>
              </p:cNvSpPr>
              <p:nvPr/>
            </p:nvSpPr>
            <p:spPr bwMode="auto">
              <a:xfrm>
                <a:off x="4953000" y="2590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Oval 11"/>
              <p:cNvSpPr>
                <a:spLocks noChangeArrowheads="1"/>
              </p:cNvSpPr>
              <p:nvPr/>
            </p:nvSpPr>
            <p:spPr bwMode="auto">
              <a:xfrm>
                <a:off x="4267200" y="2667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Oval 12"/>
              <p:cNvSpPr>
                <a:spLocks noChangeArrowheads="1"/>
              </p:cNvSpPr>
              <p:nvPr/>
            </p:nvSpPr>
            <p:spPr bwMode="auto">
              <a:xfrm>
                <a:off x="5562600" y="2209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Oval 47"/>
              <p:cNvSpPr>
                <a:spLocks noChangeArrowheads="1"/>
              </p:cNvSpPr>
              <p:nvPr/>
            </p:nvSpPr>
            <p:spPr bwMode="auto">
              <a:xfrm>
                <a:off x="4419600" y="3200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55" name="Text Box 59"/>
            <p:cNvSpPr txBox="1">
              <a:spLocks noChangeArrowheads="1"/>
            </p:cNvSpPr>
            <p:nvPr/>
          </p:nvSpPr>
          <p:spPr bwMode="auto">
            <a:xfrm>
              <a:off x="6172839" y="2633133"/>
              <a:ext cx="1435596" cy="61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/>
                <a:t>pores</a:t>
              </a:r>
              <a:endParaRPr lang="en-US" sz="2400" dirty="0"/>
            </a:p>
          </p:txBody>
        </p:sp>
        <p:sp>
          <p:nvSpPr>
            <p:cNvPr id="6176" name="Line 62"/>
            <p:cNvSpPr>
              <a:spLocks noChangeShapeType="1"/>
            </p:cNvSpPr>
            <p:nvPr/>
          </p:nvSpPr>
          <p:spPr bwMode="auto">
            <a:xfrm rot="13834616" flipV="1">
              <a:off x="5721604" y="2671681"/>
              <a:ext cx="636533" cy="143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514600" y="3733800"/>
            <a:ext cx="1600200" cy="1447800"/>
            <a:chOff x="2590800" y="4267200"/>
            <a:chExt cx="2209800" cy="2133600"/>
          </a:xfrm>
        </p:grpSpPr>
        <p:sp>
          <p:nvSpPr>
            <p:cNvPr id="6159" name="Oval 40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133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2667000" y="4800600"/>
              <a:ext cx="1905000" cy="1371600"/>
              <a:chOff x="2667000" y="4800600"/>
              <a:chExt cx="1905000" cy="1371600"/>
            </a:xfrm>
          </p:grpSpPr>
          <p:sp>
            <p:nvSpPr>
              <p:cNvPr id="6161" name="Oval 44"/>
              <p:cNvSpPr>
                <a:spLocks noChangeArrowheads="1"/>
              </p:cNvSpPr>
              <p:nvPr/>
            </p:nvSpPr>
            <p:spPr bwMode="auto">
              <a:xfrm>
                <a:off x="3124200" y="5867400"/>
                <a:ext cx="762000" cy="2286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Oval 48"/>
              <p:cNvSpPr>
                <a:spLocks noChangeArrowheads="1"/>
              </p:cNvSpPr>
              <p:nvPr/>
            </p:nvSpPr>
            <p:spPr bwMode="auto">
              <a:xfrm>
                <a:off x="4114800" y="5943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Oval 49"/>
              <p:cNvSpPr>
                <a:spLocks noChangeArrowheads="1"/>
              </p:cNvSpPr>
              <p:nvPr/>
            </p:nvSpPr>
            <p:spPr bwMode="auto">
              <a:xfrm>
                <a:off x="3505200" y="6019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Oval 50"/>
              <p:cNvSpPr>
                <a:spLocks noChangeArrowheads="1"/>
              </p:cNvSpPr>
              <p:nvPr/>
            </p:nvSpPr>
            <p:spPr bwMode="auto">
              <a:xfrm>
                <a:off x="2667000" y="54102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Oval 51"/>
              <p:cNvSpPr>
                <a:spLocks noChangeArrowheads="1"/>
              </p:cNvSpPr>
              <p:nvPr/>
            </p:nvSpPr>
            <p:spPr bwMode="auto">
              <a:xfrm>
                <a:off x="4114800" y="5486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Oval 52"/>
              <p:cNvSpPr>
                <a:spLocks noChangeArrowheads="1"/>
              </p:cNvSpPr>
              <p:nvPr/>
            </p:nvSpPr>
            <p:spPr bwMode="auto">
              <a:xfrm>
                <a:off x="3429000" y="5334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Oval 43"/>
              <p:cNvSpPr>
                <a:spLocks noChangeArrowheads="1"/>
              </p:cNvSpPr>
              <p:nvPr/>
            </p:nvSpPr>
            <p:spPr bwMode="auto">
              <a:xfrm>
                <a:off x="2707105" y="5502442"/>
                <a:ext cx="762000" cy="228601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Oval 53"/>
              <p:cNvSpPr>
                <a:spLocks noChangeArrowheads="1"/>
              </p:cNvSpPr>
              <p:nvPr/>
            </p:nvSpPr>
            <p:spPr bwMode="auto">
              <a:xfrm>
                <a:off x="41910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69" name="Oval 54"/>
              <p:cNvSpPr>
                <a:spLocks noChangeArrowheads="1"/>
              </p:cNvSpPr>
              <p:nvPr/>
            </p:nvSpPr>
            <p:spPr bwMode="auto">
              <a:xfrm>
                <a:off x="2819400" y="49530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70" name="Oval 55"/>
              <p:cNvSpPr>
                <a:spLocks noChangeArrowheads="1"/>
              </p:cNvSpPr>
              <p:nvPr/>
            </p:nvSpPr>
            <p:spPr bwMode="auto">
              <a:xfrm>
                <a:off x="3505200" y="4800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171" name="Oval 42"/>
              <p:cNvSpPr>
                <a:spLocks noChangeArrowheads="1"/>
              </p:cNvSpPr>
              <p:nvPr/>
            </p:nvSpPr>
            <p:spPr bwMode="auto">
              <a:xfrm>
                <a:off x="2667000" y="4800600"/>
                <a:ext cx="762000" cy="2286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33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Oval 41"/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762000" cy="22860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Oval 46"/>
              <p:cNvSpPr>
                <a:spLocks noChangeArrowheads="1"/>
              </p:cNvSpPr>
              <p:nvPr/>
            </p:nvSpPr>
            <p:spPr bwMode="auto">
              <a:xfrm>
                <a:off x="2819400" y="58674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4" name="Line 64"/>
          <p:cNvSpPr>
            <a:spLocks noChangeShapeType="1"/>
          </p:cNvSpPr>
          <p:nvPr/>
        </p:nvSpPr>
        <p:spPr bwMode="auto">
          <a:xfrm>
            <a:off x="3276600" y="3276600"/>
            <a:ext cx="0" cy="4572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TextBox 40"/>
          <p:cNvSpPr txBox="1">
            <a:spLocks noChangeArrowheads="1"/>
          </p:cNvSpPr>
          <p:nvPr/>
        </p:nvSpPr>
        <p:spPr bwMode="auto">
          <a:xfrm>
            <a:off x="304800" y="556260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/>
              <a:t>Normally used for  heat sensitive constituents e.g. Some sugar solution for biochemical tests. </a:t>
            </a:r>
          </a:p>
        </p:txBody>
      </p:sp>
      <p:pic>
        <p:nvPicPr>
          <p:cNvPr id="6156" name="Picture 48" descr="http://www.orangesci.com/uploads/images/lab_microfiltration/microfil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15430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50" descr="http://ts1.mm.bing.net/th?id=H.4824026592706868&amp;pid=15.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95400"/>
            <a:ext cx="17367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2" descr="http://ts1.mm.bing.net/th?id=H.4973847898358232&amp;pid=15.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029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59376-4D62-4949-A0F2-6D1E75EB23E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Methods of Sterilization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356848" cy="571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/>
              <a:t>Ethylene oxide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non heat resistant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 Usually equipment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being replaced e.g. H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/free radicals</a:t>
            </a:r>
          </a:p>
          <a:p>
            <a:pPr lvl="1">
              <a:lnSpc>
                <a:spcPct val="90000"/>
              </a:lnSpc>
              <a:defRPr/>
            </a:pPr>
            <a:endParaRPr lang="en-US" sz="3600" dirty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3600" b="1" dirty="0"/>
              <a:t>Ultra-violet light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/>
              <a:t>surfaces (e.g. operating rooms)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600" dirty="0"/>
              <a:t>not totally effective</a:t>
            </a:r>
            <a:r>
              <a:rPr lang="en-US" sz="3600" b="1" dirty="0"/>
              <a:t> </a:t>
            </a:r>
            <a:endParaRPr lang="en-US" sz="3600" dirty="0"/>
          </a:p>
          <a:p>
            <a:pPr eaLnBrk="1" hangingPunct="1">
              <a:lnSpc>
                <a:spcPct val="70000"/>
              </a:lnSpc>
              <a:defRPr/>
            </a:pPr>
            <a:r>
              <a:rPr lang="en-US" sz="3600" b="1" dirty="0"/>
              <a:t>Gamma radiation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/>
              <a:t> mainly food industry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36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36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79512" y="980728"/>
            <a:ext cx="8712968" cy="57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35000"/>
              </a:spcBef>
              <a:buFontTx/>
              <a:buAutoNum type="arabicPeriod"/>
            </a:pPr>
            <a:r>
              <a:rPr lang="en-US" altLang="zh-TW" sz="2400" b="1" i="0" dirty="0">
                <a:latin typeface="Arial" pitchFamily="34" charset="0"/>
              </a:rPr>
              <a:t>Steam (Moist) &amp; Dry Heat </a:t>
            </a:r>
            <a:r>
              <a:rPr lang="en-US" altLang="zh-TW" sz="2400" i="0" dirty="0">
                <a:latin typeface="Arial" pitchFamily="34" charset="0"/>
              </a:rPr>
              <a:t>=&gt; the most common methods for most materials.</a:t>
            </a:r>
          </a:p>
          <a:p>
            <a:pPr marL="457200" indent="-457200">
              <a:spcBef>
                <a:spcPct val="35000"/>
              </a:spcBef>
            </a:pPr>
            <a:r>
              <a:rPr lang="en-US" altLang="zh-TW" sz="2400" i="0" dirty="0">
                <a:latin typeface="Arial" pitchFamily="34" charset="0"/>
              </a:rPr>
              <a:t>	</a:t>
            </a:r>
            <a:r>
              <a:rPr lang="en-US" altLang="zh-TW" sz="2400" b="1" i="0" dirty="0">
                <a:latin typeface="Arial" pitchFamily="34" charset="0"/>
              </a:rPr>
              <a:t>Cons: NO good for heat-sensitive, toxic or volatile chemicals</a:t>
            </a:r>
          </a:p>
          <a:p>
            <a:pPr marL="457200" indent="-457200">
              <a:spcBef>
                <a:spcPct val="35000"/>
              </a:spcBef>
              <a:buFontTx/>
              <a:buAutoNum type="arabicPeriod" startAt="2"/>
            </a:pPr>
            <a:r>
              <a:rPr lang="en-US" altLang="zh-TW" sz="2400" b="1" i="0" dirty="0">
                <a:latin typeface="Arial" pitchFamily="34" charset="0"/>
              </a:rPr>
              <a:t>Filtration </a:t>
            </a:r>
            <a:r>
              <a:rPr lang="en-US" altLang="zh-TW" sz="2400" i="0" dirty="0">
                <a:latin typeface="Arial" pitchFamily="34" charset="0"/>
              </a:rPr>
              <a:t>=&gt; remove bacteria and fungi from air or solutions</a:t>
            </a:r>
          </a:p>
          <a:p>
            <a:pPr marL="457200" indent="-457200">
              <a:spcBef>
                <a:spcPct val="35000"/>
              </a:spcBef>
            </a:pPr>
            <a:r>
              <a:rPr lang="en-US" altLang="zh-TW" sz="2400" i="0" dirty="0">
                <a:latin typeface="Arial" pitchFamily="34" charset="0"/>
              </a:rPr>
              <a:t>	</a:t>
            </a:r>
            <a:r>
              <a:rPr lang="en-US" altLang="zh-TW" sz="2400" i="0" dirty="0" err="1">
                <a:latin typeface="Arial" pitchFamily="34" charset="0"/>
              </a:rPr>
              <a:t>eg</a:t>
            </a:r>
            <a:r>
              <a:rPr lang="en-US" altLang="zh-TW" sz="2400" i="0" dirty="0">
                <a:latin typeface="Arial" pitchFamily="34" charset="0"/>
              </a:rPr>
              <a:t>: HEPA (High-Efficiency Particular Air) filters</a:t>
            </a:r>
          </a:p>
          <a:p>
            <a:pPr marL="457200" indent="-457200">
              <a:spcBef>
                <a:spcPct val="35000"/>
              </a:spcBef>
            </a:pPr>
            <a:r>
              <a:rPr lang="en-US" altLang="zh-TW" sz="2400" i="0" dirty="0">
                <a:latin typeface="Arial" pitchFamily="34" charset="0"/>
              </a:rPr>
              <a:t>	</a:t>
            </a:r>
            <a:r>
              <a:rPr lang="en-US" altLang="zh-TW" sz="2400" b="1" i="0" dirty="0">
                <a:latin typeface="Arial" pitchFamily="34" charset="0"/>
              </a:rPr>
              <a:t>Cons: unable to remove viruses and some small bacteria (</a:t>
            </a:r>
            <a:r>
              <a:rPr lang="en-US" altLang="zh-TW" sz="2400" b="1" i="0" dirty="0" err="1">
                <a:latin typeface="Arial" pitchFamily="34" charset="0"/>
              </a:rPr>
              <a:t>microplasma</a:t>
            </a:r>
            <a:r>
              <a:rPr lang="en-US" altLang="zh-TW" sz="2400" b="1" i="0" dirty="0">
                <a:latin typeface="Arial" pitchFamily="34" charset="0"/>
              </a:rPr>
              <a:t>)</a:t>
            </a:r>
          </a:p>
          <a:p>
            <a:pPr marL="457200" indent="-457200">
              <a:spcBef>
                <a:spcPct val="35000"/>
              </a:spcBef>
              <a:buFontTx/>
              <a:buAutoNum type="arabicPeriod" startAt="3"/>
            </a:pPr>
            <a:r>
              <a:rPr lang="en-US" altLang="zh-TW" sz="2400" b="1" i="0" dirty="0">
                <a:latin typeface="Arial" pitchFamily="34" charset="0"/>
              </a:rPr>
              <a:t>Ethylene oxide </a:t>
            </a:r>
            <a:r>
              <a:rPr lang="en-US" altLang="zh-TW" sz="2400" i="0" dirty="0">
                <a:latin typeface="Arial" pitchFamily="34" charset="0"/>
              </a:rPr>
              <a:t>=&gt; the most common gas vapor sterilant</a:t>
            </a:r>
          </a:p>
          <a:p>
            <a:pPr marL="457200" indent="-457200">
              <a:spcBef>
                <a:spcPct val="35000"/>
              </a:spcBef>
            </a:pPr>
            <a:r>
              <a:rPr lang="en-US" altLang="zh-TW" sz="2400" i="0" dirty="0">
                <a:latin typeface="Arial" pitchFamily="34" charset="0"/>
              </a:rPr>
              <a:t>	</a:t>
            </a:r>
            <a:r>
              <a:rPr lang="en-US" altLang="zh-TW" sz="2400" b="1" i="0" dirty="0">
                <a:latin typeface="Arial" pitchFamily="34" charset="0"/>
              </a:rPr>
              <a:t>Cons: (1) flammable &amp; explosive (2) potential carcinogenic </a:t>
            </a:r>
          </a:p>
          <a:p>
            <a:pPr marL="457200" indent="-457200">
              <a:spcBef>
                <a:spcPct val="35000"/>
              </a:spcBef>
            </a:pPr>
            <a:r>
              <a:rPr lang="en-US" altLang="zh-TW" sz="2400" i="0" dirty="0">
                <a:latin typeface="Arial" pitchFamily="34" charset="0"/>
              </a:rPr>
              <a:t>4. </a:t>
            </a:r>
            <a:r>
              <a:rPr lang="en-US" altLang="zh-TW" sz="2400" b="1" i="0" dirty="0">
                <a:latin typeface="Arial" pitchFamily="34" charset="0"/>
              </a:rPr>
              <a:t>	Formaldehyde gas </a:t>
            </a:r>
            <a:r>
              <a:rPr lang="en-US" altLang="zh-TW" sz="2400" i="0" dirty="0">
                <a:latin typeface="Arial" pitchFamily="34" charset="0"/>
              </a:rPr>
              <a:t>=&gt; </a:t>
            </a:r>
            <a:r>
              <a:rPr lang="en-US" altLang="zh-TW" sz="2400" b="1" i="0" dirty="0">
                <a:latin typeface="Arial" pitchFamily="34" charset="0"/>
              </a:rPr>
              <a:t>carcinogenic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776864" cy="609600"/>
          </a:xfrm>
          <a:noFill/>
          <a:ln/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Pros &amp; Cons of Sterilants (I)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32656"/>
            <a:ext cx="5105400" cy="685800"/>
          </a:xfrm>
          <a:noFill/>
          <a:ln/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What is Disinfection?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67544" y="1124744"/>
            <a:ext cx="8579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35000"/>
              </a:spcBef>
              <a:buFontTx/>
              <a:buAutoNum type="arabicPeriod"/>
            </a:pPr>
            <a:r>
              <a:rPr lang="en-US" altLang="zh-TW" sz="3200" i="0" dirty="0"/>
              <a:t>To kill most of microbial forms except some resistant organisms or bacterium spores</a:t>
            </a:r>
          </a:p>
          <a:p>
            <a:pPr marL="457200" indent="-457200">
              <a:spcBef>
                <a:spcPct val="35000"/>
              </a:spcBef>
              <a:buFontTx/>
              <a:buAutoNum type="arabicPeriod"/>
            </a:pPr>
            <a:r>
              <a:rPr lang="en-US" altLang="zh-TW" sz="3200" b="1" i="0" dirty="0"/>
              <a:t>Categorizing: </a:t>
            </a:r>
          </a:p>
          <a:p>
            <a:pPr marL="457200" indent="-457200"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zh-TW" sz="3200" dirty="0"/>
              <a:t>High-level </a:t>
            </a:r>
            <a:r>
              <a:rPr lang="en-US" altLang="zh-TW" sz="3200" dirty="0">
                <a:sym typeface="Wingdings" pitchFamily="2" charset="2"/>
              </a:rPr>
              <a:t> sterilization</a:t>
            </a:r>
          </a:p>
          <a:p>
            <a:pPr marL="457200" indent="-457200"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zh-TW" sz="3200" dirty="0"/>
              <a:t>Intermediate</a:t>
            </a:r>
          </a:p>
          <a:p>
            <a:pPr marL="457200" indent="-457200">
              <a:spcBef>
                <a:spcPct val="35000"/>
              </a:spcBef>
              <a:buFont typeface="Wingdings" pitchFamily="2" charset="2"/>
              <a:buChar char="ü"/>
            </a:pPr>
            <a:r>
              <a:rPr lang="en-US" altLang="zh-TW" sz="3200" dirty="0"/>
              <a:t>Low level (</a:t>
            </a:r>
            <a:r>
              <a:rPr lang="en-US" sz="3200" dirty="0"/>
              <a:t>Not effective for all bacteria or spore)</a:t>
            </a:r>
            <a:endParaRPr lang="en-US" altLang="zh-TW" sz="3200" i="0" dirty="0"/>
          </a:p>
          <a:p>
            <a:pPr marL="457200" indent="-457200">
              <a:spcBef>
                <a:spcPct val="35000"/>
              </a:spcBef>
            </a:pPr>
            <a:endParaRPr lang="en-US" altLang="zh-TW" sz="3200" i="0" dirty="0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350000" y="39163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552" y="304800"/>
            <a:ext cx="83529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 b="1" i="0" dirty="0">
                <a:solidFill>
                  <a:srgbClr val="FF0000"/>
                </a:solidFill>
              </a:rPr>
              <a:t>High-level disinfectants</a:t>
            </a:r>
          </a:p>
          <a:p>
            <a:pPr>
              <a:spcBef>
                <a:spcPct val="50000"/>
              </a:spcBef>
            </a:pPr>
            <a:r>
              <a:rPr lang="en-US" altLang="zh-TW" sz="3200" i="0" dirty="0"/>
              <a:t>Used for items involved in invasive procedures but NOT withstand sterilization, e.g. Endoscopes, Surgical instruments</a:t>
            </a:r>
          </a:p>
        </p:txBody>
      </p:sp>
      <p:pic>
        <p:nvPicPr>
          <p:cNvPr id="45062" name="Picture 6" descr="dis-3"/>
          <p:cNvPicPr>
            <a:picLocks noChangeAspect="1" noChangeArrowheads="1"/>
          </p:cNvPicPr>
          <p:nvPr/>
        </p:nvPicPr>
        <p:blipFill>
          <a:blip cstate="print"/>
          <a:srcRect l="1585" t="2409" r="10388" b="29124"/>
          <a:stretch>
            <a:fillRect/>
          </a:stretch>
        </p:blipFill>
        <p:spPr bwMode="auto">
          <a:xfrm>
            <a:off x="827088" y="2995885"/>
            <a:ext cx="7097712" cy="367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20750" y="304800"/>
            <a:ext cx="7467600" cy="20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i="0" dirty="0">
                <a:solidFill>
                  <a:srgbClr val="FF0000"/>
                </a:solidFill>
                <a:latin typeface="Calibri" pitchFamily="34" charset="0"/>
              </a:rPr>
              <a:t>Intermediate-level disinfectants</a:t>
            </a:r>
          </a:p>
          <a:p>
            <a:pPr>
              <a:spcBef>
                <a:spcPct val="10000"/>
              </a:spcBef>
            </a:pPr>
            <a:r>
              <a:rPr lang="en-US" altLang="zh-TW" sz="2800" i="0" dirty="0">
                <a:latin typeface="Calibri" pitchFamily="34" charset="0"/>
              </a:rPr>
              <a:t>Used for cleaning surface or instruments without bacterial spores and highly resilient organism, </a:t>
            </a:r>
            <a:r>
              <a:rPr lang="en-US" altLang="zh-TW" sz="2800" i="0" dirty="0" err="1">
                <a:latin typeface="Calibri" pitchFamily="34" charset="0"/>
              </a:rPr>
              <a:t>eg</a:t>
            </a:r>
            <a:r>
              <a:rPr lang="en-US" altLang="zh-TW" sz="2800" i="0" dirty="0">
                <a:latin typeface="Calibri" pitchFamily="34" charset="0"/>
              </a:rPr>
              <a:t>. Laryngoscopes, Anesthesia breathing circuits…etc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3608" y="4111215"/>
            <a:ext cx="7067550" cy="198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i="0" dirty="0">
                <a:solidFill>
                  <a:srgbClr val="FF0000"/>
                </a:solidFill>
                <a:latin typeface="Calibri" pitchFamily="34" charset="0"/>
              </a:rPr>
              <a:t>Low-level disinfectants</a:t>
            </a:r>
          </a:p>
          <a:p>
            <a:pPr>
              <a:spcBef>
                <a:spcPct val="10000"/>
              </a:spcBef>
            </a:pPr>
            <a:r>
              <a:rPr lang="en-US" altLang="zh-TW" sz="2800" i="0" dirty="0">
                <a:latin typeface="Calibri" pitchFamily="34" charset="0"/>
              </a:rPr>
              <a:t>Used to treat noncritical instruments and devices, not penetrating into mucosa surfaces or sterile tissues </a:t>
            </a:r>
            <a:r>
              <a:rPr lang="en-US" altLang="zh-TW" sz="2800" b="1" i="0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6086" name="Picture 6" descr="dis-4"/>
          <p:cNvPicPr>
            <a:picLocks noChangeAspect="1" noChangeArrowheads="1"/>
          </p:cNvPicPr>
          <p:nvPr/>
        </p:nvPicPr>
        <p:blipFill>
          <a:blip cstate="print"/>
          <a:srcRect l="1816" t="1608" r="4568" b="65817"/>
          <a:stretch>
            <a:fillRect/>
          </a:stretch>
        </p:blipFill>
        <p:spPr bwMode="auto">
          <a:xfrm>
            <a:off x="1044575" y="2332856"/>
            <a:ext cx="6911975" cy="1600200"/>
          </a:xfrm>
          <a:prstGeom prst="rect">
            <a:avLst/>
          </a:prstGeom>
          <a:noFill/>
        </p:spPr>
      </p:pic>
      <p:pic>
        <p:nvPicPr>
          <p:cNvPr id="46087" name="Picture 7" descr="dis-5"/>
          <p:cNvPicPr>
            <a:picLocks noChangeAspect="1" noChangeArrowheads="1"/>
          </p:cNvPicPr>
          <p:nvPr/>
        </p:nvPicPr>
        <p:blipFill>
          <a:blip cstate="print"/>
          <a:srcRect l="1775" t="2115" r="6346" b="86067"/>
          <a:stretch>
            <a:fillRect/>
          </a:stretch>
        </p:blipFill>
        <p:spPr bwMode="auto">
          <a:xfrm>
            <a:off x="1044575" y="6155580"/>
            <a:ext cx="6840538" cy="585788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042988" y="2348855"/>
            <a:ext cx="70580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042988" y="5448300"/>
            <a:ext cx="712946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5616" y="260648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4000" b="1" i="0" dirty="0">
                <a:solidFill>
                  <a:srgbClr val="FF0000"/>
                </a:solidFill>
                <a:latin typeface="Calibri" pitchFamily="34" charset="0"/>
              </a:rPr>
              <a:t>Considerations of Disinfection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552" y="980728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</a:pPr>
            <a:r>
              <a:rPr lang="en-US" altLang="zh-TW" sz="2800" i="0" dirty="0">
                <a:latin typeface="Calibri" pitchFamily="34" charset="0"/>
              </a:rPr>
              <a:t>Effectiveness of disinfectants is influenced by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>
                <a:latin typeface="Calibri" pitchFamily="34" charset="0"/>
              </a:rPr>
              <a:t>Nature of the item to be disinfected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>
                <a:latin typeface="Calibri" pitchFamily="34" charset="0"/>
              </a:rPr>
              <a:t>Number and resilience of the contaminants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>
                <a:latin typeface="Calibri" pitchFamily="34" charset="0"/>
              </a:rPr>
              <a:t>Amount of organic material present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>
                <a:latin typeface="Calibri" pitchFamily="34" charset="0"/>
              </a:rPr>
              <a:t>Type and concentration of disinfectant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>
                <a:latin typeface="Calibri" pitchFamily="34" charset="0"/>
              </a:rPr>
              <a:t>Duration and temperature of exposure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552" y="533400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i="0" dirty="0">
                <a:solidFill>
                  <a:srgbClr val="FF0000"/>
                </a:solidFill>
              </a:rPr>
              <a:t>Antisepsis &amp; Antiseptic agents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3581400"/>
            <a:ext cx="8534400" cy="2667000"/>
            <a:chOff x="144" y="2212"/>
            <a:chExt cx="5489" cy="1724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144" y="2212"/>
              <a:ext cx="5489" cy="1724"/>
            </a:xfrm>
            <a:prstGeom prst="rect">
              <a:avLst/>
            </a:prstGeom>
            <a:gradFill rotWithShape="0">
              <a:gsLst>
                <a:gs pos="0">
                  <a:srgbClr val="00FFCC"/>
                </a:gs>
                <a:gs pos="50000">
                  <a:srgbClr val="FFFFFF"/>
                </a:gs>
                <a:gs pos="100000">
                  <a:srgbClr val="00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5365" name="Picture 5" descr="dis-6"/>
            <p:cNvPicPr>
              <a:picLocks noChangeAspect="1" noChangeArrowheads="1"/>
            </p:cNvPicPr>
            <p:nvPr/>
          </p:nvPicPr>
          <p:blipFill>
            <a:blip cstate="print"/>
            <a:srcRect b="50000"/>
            <a:stretch>
              <a:fillRect/>
            </a:stretch>
          </p:blipFill>
          <p:spPr bwMode="auto">
            <a:xfrm>
              <a:off x="192" y="2278"/>
              <a:ext cx="5345" cy="1610"/>
            </a:xfrm>
            <a:prstGeom prst="rect">
              <a:avLst/>
            </a:prstGeom>
            <a:noFill/>
          </p:spPr>
        </p:pic>
      </p:grp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528" y="1508125"/>
            <a:ext cx="84969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zh-TW" sz="2800" i="0" dirty="0"/>
              <a:t>Use of chemical agents on skin or living tissues to inhibit or eliminate microbes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zh-TW" sz="2800" i="0" dirty="0"/>
              <a:t>2.	Antiseptic agents are selected for their safety &amp; efficacy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ANTIBIOTICS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Antibiotic/Antimicrobial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Antibiotic: </a:t>
            </a:r>
          </a:p>
          <a:p>
            <a:pPr>
              <a:lnSpc>
                <a:spcPct val="150000"/>
              </a:lnSpc>
            </a:pPr>
            <a:r>
              <a:rPr lang="en-US" dirty="0"/>
              <a:t>Chemical </a:t>
            </a:r>
            <a:r>
              <a:rPr lang="en-US" u="sng" dirty="0"/>
              <a:t>produced by a microorganism</a:t>
            </a:r>
            <a:r>
              <a:rPr lang="en-US" dirty="0"/>
              <a:t> that kills or inhibits the growth of another microorganism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Antimicrobial agent: </a:t>
            </a:r>
          </a:p>
          <a:p>
            <a:pPr>
              <a:lnSpc>
                <a:spcPct val="150000"/>
              </a:lnSpc>
            </a:pPr>
            <a:r>
              <a:rPr lang="en-US" dirty="0"/>
              <a:t>Chemical that kills or inhibits the growth of microorganisms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Bacterial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Ousman Secka </a:t>
            </a:r>
          </a:p>
          <a:p>
            <a:r>
              <a:rPr lang="en-GB" dirty="0"/>
              <a:t>June 2015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29208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+mn-lt"/>
              </a:rPr>
              <a:t>WHY IS THIS IMPORTANT?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8965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Antibiotics not magic bullet,</a:t>
            </a:r>
          </a:p>
          <a:p>
            <a:pPr>
              <a:defRPr/>
            </a:pPr>
            <a:r>
              <a:rPr lang="en-US" sz="2800" b="1" dirty="0"/>
              <a:t>has to work together with the immune system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Antibiotics have drastically reduced the number of deaths due to infection</a:t>
            </a:r>
          </a:p>
          <a:p>
            <a:pPr>
              <a:spcBef>
                <a:spcPct val="0"/>
              </a:spcBef>
            </a:pPr>
            <a:r>
              <a:rPr lang="en-US" sz="2800" dirty="0"/>
              <a:t>From 1900 to 1980, </a:t>
            </a:r>
            <a:r>
              <a:rPr lang="en-US" sz="2800" dirty="0">
                <a:solidFill>
                  <a:srgbClr val="FF0000"/>
                </a:solidFill>
              </a:rPr>
              <a:t>mortality</a:t>
            </a:r>
            <a:r>
              <a:rPr lang="en-US" sz="2800" dirty="0"/>
              <a:t> from infectious diseases dropped from 797 per 100,000 persons to 36 per 100,000 persons.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/>
              <a:t>They have changed the face of health care.</a:t>
            </a:r>
          </a:p>
          <a:p>
            <a:pPr marL="342900" lvl="1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25-50 % is fed to livestock to increase the rate of weight gain.</a:t>
            </a:r>
          </a:p>
          <a:p>
            <a:pPr eaLnBrk="1" hangingPunct="1">
              <a:spcBef>
                <a:spcPct val="0"/>
              </a:spcBef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HISTORICAL PERSPECTIVES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The discovery of the first antibiotic was an accident.</a:t>
            </a:r>
          </a:p>
          <a:p>
            <a:pPr lvl="1" eaLnBrk="1" hangingPunct="1">
              <a:spcBef>
                <a:spcPct val="0"/>
              </a:spcBef>
            </a:pPr>
            <a:r>
              <a:rPr lang="en-US" b="1" dirty="0"/>
              <a:t>Alexander Fleming </a:t>
            </a:r>
            <a:r>
              <a:rPr lang="en-US" dirty="0"/>
              <a:t>accidentally contaminated a plate with a fungus.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He observed a clearly defined region of no bacterial growth where the fungi had contaminated the plate.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The area around the fungus was eventually referred to as a zone of inhibition.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Fleming and Penicillin</a:t>
            </a:r>
          </a:p>
        </p:txBody>
      </p:sp>
      <p:pic>
        <p:nvPicPr>
          <p:cNvPr id="43011" name="Picture 3" descr="Flemin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57200" y="2057400"/>
            <a:ext cx="5851525" cy="4400550"/>
          </a:xfrm>
          <a:prstGeom prst="rect">
            <a:avLst/>
          </a:prstGeom>
          <a:noFill/>
        </p:spPr>
      </p:pic>
      <p:pic>
        <p:nvPicPr>
          <p:cNvPr id="43013" name="Picture 5" descr="penicillium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724400" y="1676400"/>
            <a:ext cx="4114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5616" y="116632"/>
            <a:ext cx="7128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400" b="1" i="0" dirty="0">
                <a:solidFill>
                  <a:srgbClr val="FF0000"/>
                </a:solidFill>
              </a:rPr>
              <a:t>Antibacterial agents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3528" y="1196752"/>
            <a:ext cx="821087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41425" indent="-1241425">
              <a:lnSpc>
                <a:spcPct val="120000"/>
              </a:lnSpc>
              <a:spcBef>
                <a:spcPct val="20000"/>
              </a:spcBef>
            </a:pPr>
            <a:r>
              <a:rPr lang="en-US" altLang="zh-TW" sz="3200" i="0" dirty="0"/>
              <a:t>1. A useful chemotherapeutic agent should have</a:t>
            </a:r>
            <a:r>
              <a:rPr lang="en-US" altLang="zh-TW" sz="3200" i="0" dirty="0">
                <a:solidFill>
                  <a:schemeClr val="bg2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in vivo effectiveness </a:t>
            </a:r>
            <a:r>
              <a:rPr lang="en-US" altLang="zh-TW" sz="3200" i="0" dirty="0"/>
              <a:t>and </a:t>
            </a:r>
            <a:r>
              <a:rPr lang="en-US" altLang="zh-TW" sz="3200" b="1" dirty="0">
                <a:solidFill>
                  <a:srgbClr val="FF0000"/>
                </a:solidFill>
              </a:rPr>
              <a:t>selective toxicity</a:t>
            </a:r>
            <a:r>
              <a:rPr lang="en-US" altLang="zh-TW" sz="3200" i="0" dirty="0">
                <a:solidFill>
                  <a:schemeClr val="bg2"/>
                </a:solidFill>
              </a:rPr>
              <a:t>.</a:t>
            </a:r>
          </a:p>
          <a:p>
            <a:pPr marL="1241425" indent="-1241425">
              <a:spcBef>
                <a:spcPct val="20000"/>
              </a:spcBef>
            </a:pPr>
            <a:endParaRPr lang="en-US" altLang="zh-TW" sz="3200" b="1" i="0" dirty="0">
              <a:solidFill>
                <a:srgbClr val="008000"/>
              </a:solidFill>
            </a:endParaRPr>
          </a:p>
          <a:p>
            <a:pPr marL="1241425" indent="-1241425">
              <a:spcBef>
                <a:spcPct val="20000"/>
              </a:spcBef>
            </a:pPr>
            <a:r>
              <a:rPr lang="en-US" altLang="zh-TW" sz="3200" b="1" i="0" dirty="0">
                <a:solidFill>
                  <a:srgbClr val="008000"/>
                </a:solidFill>
              </a:rPr>
              <a:t>2. </a:t>
            </a:r>
            <a:r>
              <a:rPr lang="en-US" sz="3200" dirty="0"/>
              <a:t>A fundamental criterion of antibiotics for medical use is </a:t>
            </a:r>
            <a:r>
              <a:rPr lang="en-US" sz="3200" dirty="0">
                <a:solidFill>
                  <a:srgbClr val="FF0000"/>
                </a:solidFill>
              </a:rPr>
              <a:t>selective toxicity??</a:t>
            </a:r>
            <a:r>
              <a:rPr lang="en-US" sz="3200" dirty="0"/>
              <a:t>.</a:t>
            </a:r>
          </a:p>
          <a:p>
            <a:pPr marL="1241425" indent="-1241425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200" dirty="0"/>
              <a:t>The antibiotic should be destructive to the disease-causing organism but have no effect on the human host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marL="1241425" indent="-1241425">
              <a:spcBef>
                <a:spcPct val="20000"/>
              </a:spcBef>
            </a:pPr>
            <a:endParaRPr lang="en-US" altLang="zh-TW" sz="3200" i="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ANTIBIOTIC TARGETS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Antibiotic targets can be subdivided into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five </a:t>
            </a:r>
            <a:r>
              <a:rPr lang="en-US" dirty="0">
                <a:latin typeface="Times New Roman" pitchFamily="18" charset="0"/>
              </a:rPr>
              <a:t>major groups: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The bacterial cell wall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The bacterial plasma membrane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Synthesis of bacterial proteins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Bacterial nucleic acids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Bacterial metabolism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Mechanisms of Antimicrobial 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200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Bacteria have their own enzymes for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Cell wall formation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Protein synthesis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DNA replication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RNA synthesis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Synthesis of essential metabolites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79512" y="44624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b="1" i="0" dirty="0">
                <a:solidFill>
                  <a:srgbClr val="FF0000"/>
                </a:solidFill>
                <a:latin typeface="Calibri" pitchFamily="34" charset="0"/>
              </a:rPr>
              <a:t>Sites of Action of Antibacterial Chemical Agents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124744"/>
            <a:ext cx="7467600" cy="5134769"/>
            <a:chOff x="304800" y="457200"/>
            <a:chExt cx="7467600" cy="5802313"/>
          </a:xfrm>
        </p:grpSpPr>
        <p:pic>
          <p:nvPicPr>
            <p:cNvPr id="5" name="Picture 2" descr="dis-9"/>
            <p:cNvPicPr>
              <a:picLocks noChangeAspect="1" noChangeArrowheads="1"/>
            </p:cNvPicPr>
            <p:nvPr/>
          </p:nvPicPr>
          <p:blipFill>
            <a:blip cstate="print">
              <a:lum bright="6000" contrast="6000"/>
            </a:blip>
            <a:srcRect r="16846"/>
            <a:stretch>
              <a:fillRect/>
            </a:stretch>
          </p:blipFill>
          <p:spPr bwMode="auto">
            <a:xfrm>
              <a:off x="1828800" y="457200"/>
              <a:ext cx="5943600" cy="580231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04800" y="3505200"/>
              <a:ext cx="2971800" cy="939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 i="0" dirty="0">
                  <a:solidFill>
                    <a:srgbClr val="FF0000"/>
                  </a:solidFill>
                  <a:latin typeface="Calibri" pitchFamily="34" charset="0"/>
                </a:rPr>
                <a:t>Sites of antibiotic activity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286000" y="2209800"/>
              <a:ext cx="990600" cy="228600"/>
            </a:xfrm>
            <a:prstGeom prst="rect">
              <a:avLst/>
            </a:prstGeom>
            <a:noFill/>
            <a:ln w="28575">
              <a:solidFill>
                <a:srgbClr val="FF5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57200" y="1905000"/>
              <a:ext cx="16668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b="1" i="0">
                  <a:solidFill>
                    <a:srgbClr val="008000"/>
                  </a:solidFill>
                  <a:latin typeface="Arial" pitchFamily="34" charset="0"/>
                </a:rPr>
                <a:t>Disruption of cell wall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87538" y="228600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ncbi.nlm.nih.gov/books/bookres.fcgi/mmed/ch11t1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295400" y="685800"/>
            <a:ext cx="6286500" cy="566896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33400" y="1268413"/>
            <a:ext cx="7783016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</a:pPr>
            <a:r>
              <a:rPr lang="en-US" altLang="zh-TW" sz="2800" b="1" i="0" dirty="0">
                <a:solidFill>
                  <a:srgbClr val="008000"/>
                </a:solidFill>
              </a:rPr>
              <a:t>b-</a:t>
            </a:r>
            <a:r>
              <a:rPr lang="en-US" altLang="zh-TW" sz="2800" b="1" i="0" dirty="0" err="1">
                <a:solidFill>
                  <a:srgbClr val="008000"/>
                </a:solidFill>
              </a:rPr>
              <a:t>lactam</a:t>
            </a:r>
            <a:r>
              <a:rPr lang="en-US" altLang="zh-TW" sz="2800" i="0" dirty="0"/>
              <a:t> drugs: </a:t>
            </a:r>
          </a:p>
          <a:p>
            <a:pPr marL="342900" indent="-342900">
              <a:spcBef>
                <a:spcPct val="35000"/>
              </a:spcBef>
            </a:pPr>
            <a:r>
              <a:rPr lang="en-US" altLang="zh-TW" sz="2800" i="0" dirty="0"/>
              <a:t>	Drugs containing a b-</a:t>
            </a:r>
            <a:r>
              <a:rPr lang="en-US" altLang="zh-TW" sz="2800" i="0" dirty="0" err="1"/>
              <a:t>lactam</a:t>
            </a:r>
            <a:r>
              <a:rPr lang="en-US" altLang="zh-TW" sz="2800" i="0" dirty="0"/>
              <a:t> ring, e.g. </a:t>
            </a:r>
            <a:r>
              <a:rPr lang="en-US" altLang="zh-TW" sz="2800" i="0" dirty="0" err="1"/>
              <a:t>penicillins</a:t>
            </a:r>
            <a:r>
              <a:rPr lang="en-US" altLang="zh-TW" sz="2800" i="0" dirty="0"/>
              <a:t> and </a:t>
            </a:r>
            <a:r>
              <a:rPr lang="en-US" altLang="zh-TW" sz="2800" i="0" dirty="0" err="1"/>
              <a:t>cephalosporins</a:t>
            </a:r>
            <a:r>
              <a:rPr lang="en-US" altLang="zh-TW" sz="2800" i="0" dirty="0"/>
              <a:t>.</a:t>
            </a:r>
          </a:p>
          <a:p>
            <a:pPr marL="342900" indent="-342900">
              <a:spcBef>
                <a:spcPct val="35000"/>
              </a:spcBef>
            </a:pPr>
            <a:r>
              <a:rPr lang="en-US" altLang="zh-TW" sz="2800" b="1" i="0" dirty="0" err="1">
                <a:solidFill>
                  <a:srgbClr val="FF0000"/>
                </a:solidFill>
              </a:rPr>
              <a:t>Vancomycin</a:t>
            </a:r>
            <a:r>
              <a:rPr lang="en-US" altLang="zh-TW" sz="2800" i="0" dirty="0"/>
              <a:t>: bactericidal for some gram-positive bacteria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28600" y="12541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TW" sz="2800" b="1" i="0" dirty="0">
                <a:solidFill>
                  <a:schemeClr val="tx2"/>
                </a:solidFill>
              </a:rPr>
              <a:t> </a:t>
            </a:r>
            <a:r>
              <a:rPr lang="en-US" altLang="zh-TW" sz="3600" b="1" i="0" dirty="0">
                <a:solidFill>
                  <a:srgbClr val="FF0000"/>
                </a:solidFill>
              </a:rPr>
              <a:t>Inhibition of cell wall synthesis</a:t>
            </a:r>
            <a:br>
              <a:rPr lang="en-US" altLang="zh-TW" sz="2400" b="1" i="0" dirty="0">
                <a:solidFill>
                  <a:schemeClr val="accent2"/>
                </a:solidFill>
              </a:rPr>
            </a:br>
            <a:r>
              <a:rPr lang="en-US" altLang="zh-TW" sz="2400" b="1" i="0" dirty="0"/>
              <a:t>(</a:t>
            </a:r>
            <a:r>
              <a:rPr lang="en-US" altLang="zh-TW" sz="2200" b="1" i="0" dirty="0" err="1"/>
              <a:t>penicillins</a:t>
            </a:r>
            <a:r>
              <a:rPr lang="en-US" altLang="zh-TW" sz="2200" b="1" i="0" dirty="0"/>
              <a:t>, </a:t>
            </a:r>
            <a:r>
              <a:rPr lang="en-US" altLang="zh-TW" sz="2200" b="1" i="0" dirty="0" err="1"/>
              <a:t>cephalosporins</a:t>
            </a:r>
            <a:r>
              <a:rPr lang="en-US" altLang="zh-TW" sz="2200" b="1" i="0" dirty="0"/>
              <a:t>, </a:t>
            </a:r>
            <a:r>
              <a:rPr lang="en-US" altLang="zh-TW" sz="2200" b="1" i="0" dirty="0" err="1"/>
              <a:t>vancomycin</a:t>
            </a:r>
            <a:r>
              <a:rPr lang="en-US" altLang="zh-TW" sz="2200" b="1" i="0" dirty="0"/>
              <a:t>, </a:t>
            </a:r>
            <a:r>
              <a:rPr lang="en-US" altLang="zh-TW" sz="2200" b="1" i="0" dirty="0" err="1"/>
              <a:t>cycloserine</a:t>
            </a:r>
            <a:r>
              <a:rPr lang="en-US" altLang="zh-TW" sz="2200" b="1" i="0" dirty="0"/>
              <a:t>, </a:t>
            </a:r>
            <a:r>
              <a:rPr lang="en-US" altLang="zh-TW" sz="2200" b="1" i="0" dirty="0" err="1"/>
              <a:t>bacitracin</a:t>
            </a:r>
            <a:r>
              <a:rPr lang="en-US" altLang="zh-TW" sz="2200" i="0" dirty="0"/>
              <a:t>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6800" y="5562600"/>
            <a:ext cx="7162800" cy="1143000"/>
            <a:chOff x="1968" y="3783"/>
            <a:chExt cx="3696" cy="537"/>
          </a:xfrm>
        </p:grpSpPr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3024" y="3888"/>
            <a:ext cx="2640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Photo Editor 影像" r:id="rId3" imgW="7725853" imgH="542857" progId="">
                    <p:embed/>
                  </p:oleObj>
                </mc:Choice>
                <mc:Fallback>
                  <p:oleObj name="Photo Editor 影像" r:id="rId3" imgW="7725853" imgH="54285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888"/>
                          <a:ext cx="2640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1968" y="3783"/>
            <a:ext cx="639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Photo Editor 影像" r:id="rId4" imgW="2029108" imgH="1704762" progId="">
                    <p:embed/>
                  </p:oleObj>
                </mc:Choice>
                <mc:Fallback>
                  <p:oleObj name="Photo Editor 影像" r:id="rId4" imgW="2029108" imgH="170476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783"/>
                          <a:ext cx="639" cy="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20"/>
            <p:cNvGraphicFramePr>
              <a:graphicFrameLocks noChangeAspect="1"/>
            </p:cNvGraphicFramePr>
            <p:nvPr/>
          </p:nvGraphicFramePr>
          <p:xfrm>
            <a:off x="2640" y="3888"/>
            <a:ext cx="381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Photo Editor 影像" r:id="rId6" imgW="1057423" imgH="619211" progId="">
                    <p:embed/>
                  </p:oleObj>
                </mc:Choice>
                <mc:Fallback>
                  <p:oleObj name="Photo Editor 影像" r:id="rId6" imgW="1057423" imgH="619211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888"/>
                          <a:ext cx="381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539750" y="3860800"/>
            <a:ext cx="7848674" cy="14557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US" altLang="zh-TW" sz="2800" i="0" dirty="0"/>
              <a:t>PBPs (penicillin-binding proteins): receptors for b-</a:t>
            </a:r>
            <a:r>
              <a:rPr lang="en-US" altLang="zh-TW" sz="2800" i="0" dirty="0" err="1"/>
              <a:t>lactam</a:t>
            </a:r>
            <a:r>
              <a:rPr lang="en-US" altLang="zh-TW" sz="2800" i="0" dirty="0"/>
              <a:t> drugs. There are 3-6 PBPs, some of which are </a:t>
            </a:r>
            <a:r>
              <a:rPr lang="en-US" altLang="zh-TW" sz="2800" i="0" dirty="0" err="1"/>
              <a:t>transpeptidation</a:t>
            </a:r>
            <a:r>
              <a:rPr lang="en-US" altLang="zh-TW" sz="2800" i="0" dirty="0"/>
              <a:t> enzymes.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err="1">
                <a:solidFill>
                  <a:srgbClr val="FF0000"/>
                </a:solidFill>
                <a:latin typeface="Calibri" pitchFamily="34" charset="0"/>
              </a:rPr>
              <a:t>Penicillins</a:t>
            </a:r>
            <a:br>
              <a:rPr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288925" indent="-288925">
              <a:spcBef>
                <a:spcPct val="30000"/>
              </a:spcBef>
            </a:pPr>
            <a:r>
              <a:rPr lang="en-US" altLang="zh-TW" sz="2800" dirty="0">
                <a:latin typeface="Calibri" pitchFamily="34" charset="0"/>
              </a:rPr>
              <a:t>Produced by </a:t>
            </a:r>
            <a:r>
              <a:rPr lang="en-US" altLang="zh-TW" sz="2800" dirty="0" err="1">
                <a:latin typeface="Calibri" pitchFamily="34" charset="0"/>
              </a:rPr>
              <a:t>Penicillium</a:t>
            </a:r>
            <a:r>
              <a:rPr lang="en-US" altLang="zh-TW" sz="2800" dirty="0">
                <a:latin typeface="Calibri" pitchFamily="34" charset="0"/>
              </a:rPr>
              <a:t> </a:t>
            </a:r>
            <a:r>
              <a:rPr lang="en-US" altLang="zh-TW" sz="2800" dirty="0" err="1">
                <a:latin typeface="Calibri" pitchFamily="34" charset="0"/>
              </a:rPr>
              <a:t>chrysogenum</a:t>
            </a:r>
            <a:endParaRPr lang="en-US" altLang="zh-TW" sz="2800" dirty="0">
              <a:solidFill>
                <a:srgbClr val="D60093"/>
              </a:solidFill>
              <a:latin typeface="Calibri" pitchFamily="34" charset="0"/>
            </a:endParaRPr>
          </a:p>
          <a:p>
            <a:pPr marL="288925" indent="-288925">
              <a:spcBef>
                <a:spcPct val="30000"/>
              </a:spcBef>
            </a:pPr>
            <a:r>
              <a:rPr lang="en-US" altLang="zh-TW" sz="2800" dirty="0">
                <a:solidFill>
                  <a:srgbClr val="FF0000"/>
                </a:solidFill>
                <a:latin typeface="Calibri" pitchFamily="34" charset="0"/>
              </a:rPr>
              <a:t>Modifications:</a:t>
            </a:r>
          </a:p>
          <a:p>
            <a:pPr marL="288925" indent="-288925">
              <a:spcBef>
                <a:spcPct val="30000"/>
              </a:spcBef>
              <a:buFont typeface="Wingdings" pitchFamily="2" charset="2"/>
              <a:buChar char="ü"/>
            </a:pPr>
            <a:r>
              <a:rPr lang="en-US" altLang="zh-TW" sz="2800" dirty="0">
                <a:latin typeface="Calibri" pitchFamily="34" charset="0"/>
              </a:rPr>
              <a:t>decrease acid </a:t>
            </a:r>
            <a:r>
              <a:rPr lang="en-US" altLang="zh-TW" sz="2800" dirty="0" err="1">
                <a:latin typeface="Calibri" pitchFamily="34" charset="0"/>
              </a:rPr>
              <a:t>lability</a:t>
            </a:r>
            <a:r>
              <a:rPr lang="en-US" altLang="zh-TW" sz="2800" dirty="0">
                <a:latin typeface="Calibri" pitchFamily="34" charset="0"/>
              </a:rPr>
              <a:t>;</a:t>
            </a:r>
          </a:p>
          <a:p>
            <a:pPr marL="288925" indent="-288925">
              <a:spcBef>
                <a:spcPct val="30000"/>
              </a:spcBef>
              <a:buFont typeface="Wingdings" pitchFamily="2" charset="2"/>
              <a:buChar char="ü"/>
            </a:pPr>
            <a:r>
              <a:rPr lang="en-US" altLang="zh-TW" sz="2800" dirty="0">
                <a:latin typeface="Calibri" pitchFamily="34" charset="0"/>
              </a:rPr>
              <a:t>increase absorption;</a:t>
            </a:r>
          </a:p>
          <a:p>
            <a:pPr marL="288925" indent="-288925">
              <a:spcBef>
                <a:spcPct val="30000"/>
              </a:spcBef>
              <a:buFont typeface="Wingdings" pitchFamily="2" charset="2"/>
              <a:buChar char="ü"/>
            </a:pPr>
            <a:r>
              <a:rPr lang="en-US" altLang="zh-TW" sz="2800" dirty="0">
                <a:latin typeface="Calibri" pitchFamily="34" charset="0"/>
              </a:rPr>
              <a:t>resistant to penicillinase;</a:t>
            </a:r>
          </a:p>
          <a:p>
            <a:pPr marL="288925" indent="-288925">
              <a:spcBef>
                <a:spcPct val="30000"/>
              </a:spcBef>
              <a:buFont typeface="Wingdings" pitchFamily="2" charset="2"/>
              <a:buChar char="ü"/>
            </a:pPr>
            <a:r>
              <a:rPr lang="en-US" altLang="zh-TW" sz="2800" dirty="0">
                <a:latin typeface="Calibri" pitchFamily="34" charset="0"/>
              </a:rPr>
              <a:t>broader spectrum (e.g., </a:t>
            </a:r>
            <a:r>
              <a:rPr lang="en-US" altLang="zh-TW" sz="2800" dirty="0" err="1">
                <a:latin typeface="Calibri" pitchFamily="34" charset="0"/>
              </a:rPr>
              <a:t>ampicillin</a:t>
            </a:r>
            <a:r>
              <a:rPr lang="en-US" altLang="zh-TW" sz="2800" dirty="0">
                <a:latin typeface="Calibri" pitchFamily="34" charset="0"/>
              </a:rPr>
              <a:t>).</a:t>
            </a:r>
            <a:endParaRPr lang="en-US" altLang="zh-TW" sz="2800" dirty="0">
              <a:solidFill>
                <a:srgbClr val="009900"/>
              </a:solidFill>
              <a:latin typeface="Calibri" pitchFamily="34" charset="0"/>
            </a:endParaRPr>
          </a:p>
          <a:p>
            <a:pPr marL="288925" indent="-288925">
              <a:spcBef>
                <a:spcPct val="30000"/>
              </a:spcBef>
            </a:pPr>
            <a:r>
              <a:rPr lang="en-US" altLang="zh-TW" sz="2800" dirty="0">
                <a:solidFill>
                  <a:srgbClr val="008000"/>
                </a:solidFill>
                <a:latin typeface="Calibri" pitchFamily="34" charset="0"/>
              </a:rPr>
              <a:t>b-</a:t>
            </a:r>
            <a:r>
              <a:rPr lang="en-US" altLang="zh-TW" sz="2800" dirty="0" err="1">
                <a:solidFill>
                  <a:srgbClr val="008000"/>
                </a:solidFill>
                <a:latin typeface="Calibri" pitchFamily="34" charset="0"/>
              </a:rPr>
              <a:t>lactamase</a:t>
            </a:r>
            <a:r>
              <a:rPr lang="en-US" altLang="zh-TW" sz="2800" dirty="0">
                <a:solidFill>
                  <a:srgbClr val="008000"/>
                </a:solidFill>
                <a:latin typeface="Calibri" pitchFamily="34" charset="0"/>
              </a:rPr>
              <a:t> inhibitors</a:t>
            </a:r>
            <a:r>
              <a:rPr lang="en-US" altLang="zh-TW" sz="2800" dirty="0">
                <a:latin typeface="Calibri" pitchFamily="34" charset="0"/>
              </a:rPr>
              <a:t>: bind b-</a:t>
            </a:r>
            <a:r>
              <a:rPr lang="en-US" altLang="zh-TW" sz="2800" dirty="0" err="1">
                <a:latin typeface="Calibri" pitchFamily="34" charset="0"/>
              </a:rPr>
              <a:t>lactamases</a:t>
            </a:r>
            <a:r>
              <a:rPr lang="en-US" altLang="zh-TW" sz="2800" dirty="0">
                <a:latin typeface="Calibri" pitchFamily="34" charset="0"/>
              </a:rPr>
              <a:t> irreversibly; combined use with some </a:t>
            </a:r>
            <a:r>
              <a:rPr lang="en-US" altLang="zh-TW" sz="2800" dirty="0" err="1">
                <a:latin typeface="Calibri" pitchFamily="34" charset="0"/>
              </a:rPr>
              <a:t>penicillins</a:t>
            </a:r>
            <a:r>
              <a:rPr lang="en-US" altLang="zh-TW" sz="2800" dirty="0">
                <a:latin typeface="Calibri" pitchFamily="34" charset="0"/>
              </a:rPr>
              <a:t> to increase effectiveness.</a:t>
            </a:r>
          </a:p>
          <a:p>
            <a:pPr marL="288925" indent="-288925">
              <a:spcBef>
                <a:spcPct val="30000"/>
              </a:spcBef>
            </a:pPr>
            <a:r>
              <a:rPr lang="en-US" altLang="zh-TW" sz="2800" dirty="0">
                <a:solidFill>
                  <a:srgbClr val="FF5050"/>
                </a:solidFill>
                <a:latin typeface="Calibri" pitchFamily="34" charset="0"/>
              </a:rPr>
              <a:t>Modifications of </a:t>
            </a:r>
            <a:r>
              <a:rPr lang="en-US" altLang="zh-TW" sz="2800" dirty="0" err="1">
                <a:solidFill>
                  <a:srgbClr val="FF5050"/>
                </a:solidFill>
                <a:latin typeface="Calibri" pitchFamily="34" charset="0"/>
              </a:rPr>
              <a:t>cephalosporins</a:t>
            </a:r>
            <a:r>
              <a:rPr lang="en-US" altLang="zh-TW" sz="2800" dirty="0">
                <a:latin typeface="Calibri" pitchFamily="34" charset="0"/>
              </a:rPr>
              <a:t> were to expand their spectra or increase their stability to b-</a:t>
            </a:r>
            <a:r>
              <a:rPr lang="en-US" altLang="zh-TW" sz="2800" dirty="0" err="1">
                <a:latin typeface="Calibri" pitchFamily="34" charset="0"/>
              </a:rPr>
              <a:t>lactamases</a:t>
            </a:r>
            <a:r>
              <a:rPr lang="en-US" altLang="zh-TW" sz="2800" dirty="0">
                <a:latin typeface="Calibri" pitchFamily="34" charset="0"/>
              </a:rPr>
              <a:t>.</a:t>
            </a:r>
          </a:p>
          <a:p>
            <a:pPr marL="288925" indent="-288925">
              <a:spcBef>
                <a:spcPct val="30000"/>
              </a:spcBef>
            </a:pPr>
            <a:endParaRPr lang="en-US" altLang="zh-TW" sz="2800" dirty="0">
              <a:latin typeface="Calibri" pitchFamily="34" charset="0"/>
            </a:endParaRP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57200"/>
            <a:ext cx="3810000" cy="669925"/>
          </a:xfrm>
          <a:noFill/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Outline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76400"/>
            <a:ext cx="8136904" cy="477693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Calibri" pitchFamily="34" charset="0"/>
              </a:rPr>
              <a:t>Sterilization (Definition &amp; Methods)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itchFamily="34" charset="0"/>
              </a:rPr>
              <a:t>Disinfection (Definition &amp; Methods)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itchFamily="34" charset="0"/>
              </a:rPr>
              <a:t>Mechanisms of Antimicrobial Action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Calibri" pitchFamily="34" charset="0"/>
              </a:rPr>
              <a:t>Antibacterial Agents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219200" y="-9649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 i="0" dirty="0">
                <a:solidFill>
                  <a:srgbClr val="FF0000"/>
                </a:solidFill>
              </a:rPr>
              <a:t>How Bacteria Become Resistant to the b-</a:t>
            </a:r>
            <a:r>
              <a:rPr lang="en-US" altLang="zh-TW" sz="3200" b="1" i="0" dirty="0" err="1">
                <a:solidFill>
                  <a:srgbClr val="FF0000"/>
                </a:solidFill>
              </a:rPr>
              <a:t>Lactam</a:t>
            </a:r>
            <a:r>
              <a:rPr lang="en-US" altLang="zh-TW" sz="3200" b="1" i="0" dirty="0">
                <a:solidFill>
                  <a:srgbClr val="FF0000"/>
                </a:solidFill>
              </a:rPr>
              <a:t> Antibiotics?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79512" y="836712"/>
            <a:ext cx="86409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41425" indent="-1241425"/>
            <a:r>
              <a:rPr lang="en-US" altLang="zh-TW" sz="2800" i="0" dirty="0"/>
              <a:t>1. To prevent the interaction between the antibiotic and the target PBP</a:t>
            </a:r>
          </a:p>
          <a:p>
            <a:pPr marL="1241425" indent="-1241425"/>
            <a:r>
              <a:rPr lang="en-US" altLang="zh-TW" sz="2800" i="0" dirty="0"/>
              <a:t>   e.g. Gram-</a:t>
            </a:r>
            <a:r>
              <a:rPr lang="en-US" altLang="zh-TW" sz="2800" i="0" dirty="0" err="1"/>
              <a:t>neg</a:t>
            </a:r>
            <a:r>
              <a:rPr lang="en-US" altLang="zh-TW" sz="2800" i="0" dirty="0"/>
              <a:t> (</a:t>
            </a:r>
            <a:r>
              <a:rPr lang="en-US" altLang="zh-TW" sz="2800" dirty="0"/>
              <a:t>Pseudomonas</a:t>
            </a:r>
            <a:r>
              <a:rPr lang="en-US" altLang="zh-TW" sz="2800" i="0" dirty="0"/>
              <a:t>) =&gt; change </a:t>
            </a:r>
            <a:r>
              <a:rPr lang="en-US" altLang="zh-TW" sz="2800" i="0" dirty="0" err="1"/>
              <a:t>porins</a:t>
            </a:r>
            <a:r>
              <a:rPr lang="en-US" altLang="zh-TW" sz="2800" i="0" dirty="0"/>
              <a:t> on the pores =&gt; exclude antibiotic</a:t>
            </a:r>
          </a:p>
          <a:p>
            <a:pPr marL="1241425" indent="-1241425"/>
            <a:r>
              <a:rPr lang="en-US" altLang="zh-TW" sz="2800" i="0" dirty="0"/>
              <a:t>2. To modify the binding of the antibiotic to the target PBP</a:t>
            </a:r>
          </a:p>
          <a:p>
            <a:pPr marL="1241425" indent="-1241425"/>
            <a:r>
              <a:rPr lang="en-US" altLang="zh-TW" sz="2800" i="0" dirty="0"/>
              <a:t>    </a:t>
            </a:r>
            <a:r>
              <a:rPr lang="en-US" altLang="zh-TW" sz="2800" i="0" dirty="0">
                <a:solidFill>
                  <a:srgbClr val="008000"/>
                </a:solidFill>
              </a:rPr>
              <a:t>Modified PBP can result from mutation or acquisition of new PBP</a:t>
            </a:r>
          </a:p>
          <a:p>
            <a:pPr marL="1241425" indent="-1241425"/>
            <a:r>
              <a:rPr lang="en-US" altLang="zh-TW" sz="2800" i="0" dirty="0"/>
              <a:t>3. Hydrolysis of the antibiotic by b-</a:t>
            </a:r>
            <a:r>
              <a:rPr lang="en-US" altLang="zh-TW" sz="2800" i="0" dirty="0" err="1"/>
              <a:t>lactamases</a:t>
            </a:r>
            <a:endParaRPr lang="en-US" altLang="zh-TW" sz="2800" i="0" dirty="0"/>
          </a:p>
          <a:p>
            <a:pPr marL="1241425" indent="-1241425"/>
            <a:r>
              <a:rPr lang="en-US" altLang="zh-TW" sz="2800" i="0" dirty="0"/>
              <a:t>    - They are in the same family of PBPs </a:t>
            </a:r>
          </a:p>
          <a:p>
            <a:pPr marL="1241425" indent="-1241425"/>
            <a:r>
              <a:rPr lang="en-US" altLang="zh-TW" sz="2800" i="0" dirty="0"/>
              <a:t>    - Over 200 different b-</a:t>
            </a:r>
            <a:r>
              <a:rPr lang="en-US" altLang="zh-TW" sz="2800" i="0" dirty="0" err="1"/>
              <a:t>lactamases</a:t>
            </a:r>
            <a:r>
              <a:rPr lang="en-US" altLang="zh-TW" sz="2800" i="0" dirty="0"/>
              <a:t>: </a:t>
            </a:r>
          </a:p>
          <a:p>
            <a:pPr marL="1241425" indent="-1241425"/>
            <a:r>
              <a:rPr lang="en-US" altLang="zh-TW" sz="2800" i="0" dirty="0"/>
              <a:t>	some are specific for </a:t>
            </a:r>
            <a:r>
              <a:rPr lang="en-US" altLang="zh-TW" sz="2800" i="0" dirty="0" err="1"/>
              <a:t>penicillins</a:t>
            </a:r>
            <a:endParaRPr lang="en-US" altLang="zh-TW" sz="2800" i="0" dirty="0"/>
          </a:p>
          <a:p>
            <a:pPr marL="1241425" indent="-1241425"/>
            <a:r>
              <a:rPr lang="en-US" altLang="zh-TW" sz="2800" i="0" dirty="0"/>
              <a:t>	others have a broad range of activity</a:t>
            </a:r>
          </a:p>
        </p:txBody>
      </p:sp>
      <p:pic>
        <p:nvPicPr>
          <p:cNvPr id="117764" name="Picture 4" descr="dis-10"/>
          <p:cNvPicPr>
            <a:picLocks noChangeAspect="1" noChangeArrowheads="1"/>
          </p:cNvPicPr>
          <p:nvPr/>
        </p:nvPicPr>
        <p:blipFill>
          <a:blip r:embed="rId2" cstate="print"/>
          <a:srcRect r="44266" b="71544"/>
          <a:stretch>
            <a:fillRect/>
          </a:stretch>
        </p:blipFill>
        <p:spPr bwMode="auto">
          <a:xfrm>
            <a:off x="2123728" y="5949280"/>
            <a:ext cx="4242796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7544" y="404664"/>
            <a:ext cx="8496944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TW" sz="4000" b="1" i="0" dirty="0" err="1">
                <a:solidFill>
                  <a:srgbClr val="FF0000"/>
                </a:solidFill>
              </a:rPr>
              <a:t>Vancomycin</a:t>
            </a:r>
            <a:endParaRPr lang="en-US" altLang="zh-TW" sz="4000" b="1" i="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800" i="0" dirty="0"/>
              <a:t>A complex </a:t>
            </a:r>
            <a:r>
              <a:rPr lang="en-US" altLang="zh-TW" sz="2800" i="0" dirty="0" err="1"/>
              <a:t>glycopeptide</a:t>
            </a:r>
            <a:r>
              <a:rPr lang="en-US" altLang="zh-TW" sz="2800" i="0" dirty="0"/>
              <a:t> produced by </a:t>
            </a:r>
            <a:r>
              <a:rPr lang="en-US" altLang="zh-TW" sz="2800" dirty="0"/>
              <a:t>Streptomyces </a:t>
            </a:r>
            <a:r>
              <a:rPr lang="en-US" altLang="zh-TW" sz="2800" dirty="0" err="1"/>
              <a:t>orientalis</a:t>
            </a:r>
            <a:endParaRPr lang="en-US" altLang="zh-TW" sz="2800" dirty="0"/>
          </a:p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800" i="0" dirty="0"/>
              <a:t>Inactive for gram-negative bacteria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800" i="0" dirty="0"/>
              <a:t>Some </a:t>
            </a:r>
            <a:r>
              <a:rPr lang="en-US" altLang="zh-TW" sz="2800" i="0" dirty="0" err="1"/>
              <a:t>enterococci</a:t>
            </a:r>
            <a:r>
              <a:rPr lang="en-US" altLang="zh-TW" sz="2800" i="0" dirty="0"/>
              <a:t> have acquired resistance to </a:t>
            </a:r>
            <a:r>
              <a:rPr lang="en-US" altLang="zh-TW" sz="2800" i="0" dirty="0" err="1"/>
              <a:t>vancomycin</a:t>
            </a:r>
            <a:endParaRPr lang="en-US" altLang="zh-TW" sz="2800" i="0" dirty="0"/>
          </a:p>
          <a:p>
            <a:pPr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TW" sz="2800" i="0" dirty="0"/>
              <a:t>The resistance genes are carried on plasmids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609600"/>
            <a:ext cx="820891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23888" indent="-623888" algn="ctr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4000" b="1" i="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zh-TW" sz="4000" b="1" i="0" dirty="0" err="1">
                <a:solidFill>
                  <a:srgbClr val="FF0000"/>
                </a:solidFill>
                <a:latin typeface="Calibri" pitchFamily="34" charset="0"/>
              </a:rPr>
              <a:t>Polymyxins</a:t>
            </a:r>
            <a:endParaRPr lang="en-US" altLang="zh-TW" sz="4000" b="1" i="0" dirty="0">
              <a:solidFill>
                <a:srgbClr val="FF0000"/>
              </a:solidFill>
              <a:latin typeface="Calibri" pitchFamily="34" charset="0"/>
            </a:endParaRPr>
          </a:p>
          <a:p>
            <a:pPr marL="623888" indent="-623888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2200" i="0" dirty="0">
                <a:solidFill>
                  <a:schemeClr val="tx2"/>
                </a:solidFill>
                <a:latin typeface="Calibri" pitchFamily="34" charset="0"/>
              </a:rPr>
              <a:t>1. </a:t>
            </a:r>
            <a:r>
              <a:rPr lang="en-US" altLang="zh-TW" sz="2800" i="0" dirty="0">
                <a:latin typeface="Calibri" pitchFamily="34" charset="0"/>
              </a:rPr>
              <a:t>Cyclic polypeptides (from </a:t>
            </a:r>
            <a:r>
              <a:rPr lang="en-US" altLang="zh-TW" sz="2800" dirty="0">
                <a:latin typeface="Calibri" pitchFamily="34" charset="0"/>
              </a:rPr>
              <a:t>Bacillus </a:t>
            </a:r>
            <a:r>
              <a:rPr lang="en-US" altLang="zh-TW" sz="2800" dirty="0" err="1">
                <a:latin typeface="Calibri" pitchFamily="34" charset="0"/>
              </a:rPr>
              <a:t>polymyxa</a:t>
            </a:r>
            <a:r>
              <a:rPr lang="en-US" altLang="zh-TW" sz="2800" i="0" dirty="0">
                <a:latin typeface="Calibri" pitchFamily="34" charset="0"/>
              </a:rPr>
              <a:t>)</a:t>
            </a:r>
          </a:p>
          <a:p>
            <a:pPr marL="623888" indent="-623888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2800" i="0" dirty="0">
                <a:latin typeface="Calibri" pitchFamily="34" charset="0"/>
              </a:rPr>
              <a:t>2. Insert into bacteria outer membrane by interacting with LPS and phospholipids </a:t>
            </a:r>
            <a:r>
              <a:rPr lang="en-US" altLang="zh-TW" sz="2800" i="0" dirty="0">
                <a:latin typeface="Calibri" pitchFamily="34" charset="0"/>
                <a:sym typeface="Wingdings" pitchFamily="2" charset="2"/>
              </a:rPr>
              <a:t> increase cell permeability  bacterial cell death</a:t>
            </a:r>
          </a:p>
          <a:p>
            <a:pPr marL="623888" indent="-623888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2800" i="0" dirty="0">
                <a:latin typeface="Calibri" pitchFamily="34" charset="0"/>
                <a:sym typeface="Wingdings" pitchFamily="2" charset="2"/>
              </a:rPr>
              <a:t>3. Most Active for gram-negative bacteria, because Gram-pos bacteria have no outer member</a:t>
            </a:r>
          </a:p>
          <a:p>
            <a:pPr marL="623888" indent="-623888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2800" dirty="0">
                <a:latin typeface="Calibri" pitchFamily="34" charset="0"/>
                <a:sym typeface="Wingdings" pitchFamily="2" charset="2"/>
              </a:rPr>
              <a:t>4. External treatment of localized infection and oral administration to sterilize the gut</a:t>
            </a:r>
            <a:endParaRPr lang="en-US" altLang="zh-TW" sz="2800" i="0" dirty="0">
              <a:latin typeface="Calibri" pitchFamily="34" charset="0"/>
              <a:sym typeface="Wingdings" pitchFamily="2" charset="2"/>
            </a:endParaRPr>
          </a:p>
          <a:p>
            <a:pPr marL="623888" indent="-623888">
              <a:lnSpc>
                <a:spcPct val="120000"/>
              </a:lnSpc>
              <a:spcBef>
                <a:spcPct val="50000"/>
              </a:spcBef>
              <a:tabLst>
                <a:tab pos="577850" algn="l"/>
              </a:tabLst>
            </a:pPr>
            <a:r>
              <a:rPr lang="en-US" altLang="zh-TW" sz="2800" dirty="0">
                <a:latin typeface="Calibri" pitchFamily="34" charset="0"/>
                <a:sym typeface="Wingdings" pitchFamily="2" charset="2"/>
              </a:rPr>
              <a:t>5. </a:t>
            </a:r>
            <a:r>
              <a:rPr lang="en-US" altLang="zh-TW" sz="2800" i="0" dirty="0">
                <a:latin typeface="Calibri" pitchFamily="34" charset="0"/>
                <a:sym typeface="Wingdings" pitchFamily="2" charset="2"/>
              </a:rPr>
              <a:t>Nephrotoxic</a:t>
            </a:r>
            <a:endParaRPr lang="en-US" altLang="zh-TW" sz="2800" i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8600" y="296863"/>
            <a:ext cx="85344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40000"/>
              </a:spcBef>
            </a:pPr>
            <a:r>
              <a:rPr lang="en-US" altLang="zh-TW" sz="4400" b="1" i="0" dirty="0">
                <a:solidFill>
                  <a:srgbClr val="FF0000"/>
                </a:solidFill>
              </a:rPr>
              <a:t>Inhibition of protein synthesis</a:t>
            </a:r>
            <a:r>
              <a:rPr lang="en-US" altLang="zh-TW" sz="3600" i="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100" i="0" dirty="0"/>
              <a:t>	</a:t>
            </a:r>
            <a:r>
              <a:rPr lang="en-US" altLang="zh-TW" sz="2200" b="1" i="0" dirty="0" err="1">
                <a:solidFill>
                  <a:srgbClr val="008000"/>
                </a:solidFill>
                <a:hlinkClick r:id="rId2" action="ppaction://hlinksldjump"/>
              </a:rPr>
              <a:t>Aminoglycosides</a:t>
            </a:r>
            <a:r>
              <a:rPr lang="en-US" altLang="zh-TW" sz="2200" i="0" dirty="0">
                <a:solidFill>
                  <a:srgbClr val="008000"/>
                </a:solidFill>
              </a:rPr>
              <a:t> </a:t>
            </a:r>
            <a:r>
              <a:rPr lang="en-US" altLang="zh-TW" sz="2200" i="0" dirty="0"/>
              <a:t>(streptomycin, </a:t>
            </a:r>
            <a:r>
              <a:rPr lang="en-US" altLang="zh-TW" sz="2200" i="0" dirty="0" err="1"/>
              <a:t>kanamycin</a:t>
            </a:r>
            <a:r>
              <a:rPr lang="en-US" altLang="zh-TW" sz="2200" i="0" dirty="0"/>
              <a:t>, neomycin, </a:t>
            </a:r>
            <a:r>
              <a:rPr lang="en-US" altLang="zh-TW" sz="2200" i="0" dirty="0" err="1"/>
              <a:t>gentamicin</a:t>
            </a:r>
            <a:r>
              <a:rPr lang="en-US" altLang="zh-TW" sz="2200" i="0" dirty="0"/>
              <a:t>, </a:t>
            </a:r>
            <a:r>
              <a:rPr lang="en-US" altLang="zh-TW" sz="2200" i="0" dirty="0" err="1"/>
              <a:t>tobramycin</a:t>
            </a:r>
            <a:r>
              <a:rPr lang="en-US" altLang="zh-TW" sz="2200" i="0" dirty="0"/>
              <a:t>, </a:t>
            </a:r>
            <a:r>
              <a:rPr lang="en-US" altLang="zh-TW" sz="2200" i="0" dirty="0" err="1"/>
              <a:t>amikacin</a:t>
            </a:r>
            <a:r>
              <a:rPr lang="en-US" altLang="zh-TW" sz="2200" i="0" dirty="0"/>
              <a:t>, etc.): bind irreversibly to 30S ribosomal proteins and inhibit peptide formation; bactericidal. Gm and Tm are </a:t>
            </a:r>
            <a:r>
              <a:rPr lang="en-US" altLang="zh-TW" sz="2200" i="0" dirty="0" err="1"/>
              <a:t>ototoxic</a:t>
            </a:r>
            <a:r>
              <a:rPr lang="en-US" altLang="zh-TW" sz="2200" i="0" dirty="0"/>
              <a:t>.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200" i="0" dirty="0"/>
              <a:t>	</a:t>
            </a:r>
            <a:r>
              <a:rPr lang="en-US" altLang="zh-TW" sz="2200" b="1" i="0" dirty="0">
                <a:solidFill>
                  <a:srgbClr val="D60093"/>
                </a:solidFill>
                <a:hlinkClick r:id="rId3" action="ppaction://hlinksldjump"/>
              </a:rPr>
              <a:t>Tetracyclines</a:t>
            </a:r>
            <a:r>
              <a:rPr lang="en-US" altLang="zh-TW" sz="2200" i="0" dirty="0"/>
              <a:t>: inhibit attachment of charged </a:t>
            </a:r>
            <a:r>
              <a:rPr lang="en-US" altLang="zh-TW" sz="2200" i="0" dirty="0" err="1"/>
              <a:t>tRNA</a:t>
            </a:r>
            <a:r>
              <a:rPr lang="en-US" altLang="zh-TW" sz="2200" i="0" dirty="0"/>
              <a:t>; bacteriostatic.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200" i="0" dirty="0"/>
              <a:t>	</a:t>
            </a:r>
            <a:r>
              <a:rPr lang="en-US" altLang="zh-TW" sz="2200" b="1" i="0" dirty="0" err="1">
                <a:solidFill>
                  <a:srgbClr val="D60093"/>
                </a:solidFill>
                <a:hlinkClick r:id="rId2" action="ppaction://hlinksldjump"/>
              </a:rPr>
              <a:t>Chloramphenicol</a:t>
            </a:r>
            <a:r>
              <a:rPr lang="en-US" altLang="zh-TW" sz="2200" i="0" dirty="0"/>
              <a:t>: binds to </a:t>
            </a:r>
            <a:r>
              <a:rPr lang="en-US" altLang="zh-TW" sz="2200" i="0" dirty="0" err="1"/>
              <a:t>peptidyl</a:t>
            </a:r>
            <a:r>
              <a:rPr lang="en-US" altLang="zh-TW" sz="2200" i="0" dirty="0"/>
              <a:t> </a:t>
            </a:r>
            <a:r>
              <a:rPr lang="en-US" altLang="zh-TW" sz="2200" i="0" dirty="0" err="1"/>
              <a:t>transferase</a:t>
            </a:r>
            <a:r>
              <a:rPr lang="en-US" altLang="zh-TW" sz="2200" i="0" dirty="0"/>
              <a:t> of ribosome; toxic to bone marrow cells (</a:t>
            </a:r>
            <a:r>
              <a:rPr lang="en-US" altLang="zh-TW" sz="2200" i="0" dirty="0" err="1"/>
              <a:t>aplastic</a:t>
            </a:r>
            <a:r>
              <a:rPr lang="en-US" altLang="zh-TW" sz="2200" i="0" dirty="0"/>
              <a:t> anemia); bacteriostatic.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200" i="0" dirty="0"/>
              <a:t>	</a:t>
            </a:r>
            <a:r>
              <a:rPr lang="en-US" altLang="zh-TW" sz="2200" b="1" i="0" dirty="0">
                <a:solidFill>
                  <a:srgbClr val="D60093"/>
                </a:solidFill>
                <a:hlinkClick r:id="" action="ppaction://noaction"/>
              </a:rPr>
              <a:t>Macrolides</a:t>
            </a:r>
            <a:r>
              <a:rPr lang="en-US" altLang="zh-TW" sz="2200" i="0" dirty="0"/>
              <a:t> (erythromycins, clarithromycin, etc.): bind to 23S </a:t>
            </a:r>
            <a:r>
              <a:rPr lang="en-US" altLang="zh-TW" sz="2200" i="0" dirty="0" err="1"/>
              <a:t>rRNA</a:t>
            </a:r>
            <a:r>
              <a:rPr lang="en-US" altLang="zh-TW" sz="2200" i="0" dirty="0"/>
              <a:t> and block peptide elongation.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200" i="0" dirty="0"/>
              <a:t>	</a:t>
            </a:r>
            <a:r>
              <a:rPr lang="en-US" altLang="zh-TW" sz="2200" b="1" i="0" dirty="0" err="1">
                <a:solidFill>
                  <a:srgbClr val="0000FF"/>
                </a:solidFill>
              </a:rPr>
              <a:t>Lincomycins</a:t>
            </a:r>
            <a:r>
              <a:rPr lang="en-US" altLang="zh-TW" sz="2200" i="0" dirty="0"/>
              <a:t> (</a:t>
            </a:r>
            <a:r>
              <a:rPr lang="en-US" altLang="zh-TW" sz="2200" i="0" dirty="0" err="1"/>
              <a:t>clindamycin</a:t>
            </a:r>
            <a:r>
              <a:rPr lang="en-US" altLang="zh-TW" sz="2200" i="0" dirty="0"/>
              <a:t>): resembles macrolides in mode of action. </a:t>
            </a:r>
          </a:p>
          <a:p>
            <a:pPr marL="342900" indent="-342900">
              <a:lnSpc>
                <a:spcPct val="110000"/>
              </a:lnSpc>
              <a:spcBef>
                <a:spcPct val="40000"/>
              </a:spcBef>
            </a:pPr>
            <a:r>
              <a:rPr lang="en-US" altLang="zh-TW" sz="2200" i="0" dirty="0"/>
              <a:t>	</a:t>
            </a:r>
            <a:r>
              <a:rPr lang="en-US" altLang="zh-TW" sz="2200" b="1" i="0" dirty="0" err="1">
                <a:solidFill>
                  <a:srgbClr val="0000FF"/>
                </a:solidFill>
              </a:rPr>
              <a:t>Oxazolidinones</a:t>
            </a:r>
            <a:r>
              <a:rPr lang="en-US" altLang="zh-TW" sz="2200" i="0" dirty="0"/>
              <a:t> (</a:t>
            </a:r>
            <a:r>
              <a:rPr lang="en-US" altLang="zh-TW" sz="2200" i="0" dirty="0" err="1"/>
              <a:t>linezolid</a:t>
            </a:r>
            <a:r>
              <a:rPr lang="en-US" altLang="zh-TW" sz="2200" i="0" dirty="0"/>
              <a:t>): blocks formation of </a:t>
            </a:r>
            <a:r>
              <a:rPr lang="en-US" altLang="zh-TW" sz="2200" i="0" dirty="0" err="1"/>
              <a:t>imitiation</a:t>
            </a:r>
            <a:r>
              <a:rPr lang="en-US" altLang="zh-TW" sz="2200" i="0" dirty="0"/>
              <a:t> complex. Active against staphylococci, streptococci and </a:t>
            </a:r>
            <a:r>
              <a:rPr lang="en-US" altLang="zh-TW" sz="2200" i="0" dirty="0" err="1"/>
              <a:t>enterococci</a:t>
            </a:r>
            <a:r>
              <a:rPr lang="en-US" altLang="zh-TW" sz="2200" i="0" dirty="0"/>
              <a:t>. No cross-resistance with the above antibiotics. Reserved for multidrug-resistant </a:t>
            </a:r>
            <a:r>
              <a:rPr lang="en-US" altLang="zh-TW" sz="2200" i="0" dirty="0" err="1"/>
              <a:t>enterococci</a:t>
            </a:r>
            <a:r>
              <a:rPr lang="en-US" altLang="zh-TW" sz="2200" i="0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7544" y="499120"/>
            <a:ext cx="835292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zh-TW" sz="4400" b="1" i="0" dirty="0">
                <a:solidFill>
                  <a:srgbClr val="FF0000"/>
                </a:solidFill>
              </a:rPr>
              <a:t>Resistance to </a:t>
            </a:r>
            <a:r>
              <a:rPr lang="en-US" altLang="zh-TW" sz="4400" b="1" i="0" dirty="0" err="1">
                <a:solidFill>
                  <a:srgbClr val="FF0000"/>
                </a:solidFill>
              </a:rPr>
              <a:t>aminoglycosides</a:t>
            </a:r>
            <a:r>
              <a:rPr lang="en-US" altLang="zh-TW" sz="4400" b="1" i="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3200" i="0" dirty="0"/>
              <a:t>Mutation to ribosomal binding site;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3200" i="0" dirty="0"/>
              <a:t>Decreased uptake of antibiotic;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TW" sz="3200" i="0" dirty="0"/>
              <a:t>Enzymatic modification of the antibiotic.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31857"/>
            <a:ext cx="8763000" cy="707886"/>
          </a:xfrm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Other Inhibitors of Cell Wall Synthesis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4721292"/>
          </a:xfrm>
        </p:spPr>
        <p:txBody>
          <a:bodyPr>
            <a:spAutoFit/>
          </a:bodyPr>
          <a:lstStyle/>
          <a:p>
            <a:r>
              <a:rPr lang="en-US" dirty="0"/>
              <a:t>Antibiotics effective against </a:t>
            </a:r>
            <a:r>
              <a:rPr lang="en-US" dirty="0" err="1"/>
              <a:t>Mycobacteria</a:t>
            </a:r>
            <a:r>
              <a:rPr lang="en-US" dirty="0"/>
              <a:t>: interfere with </a:t>
            </a:r>
            <a:r>
              <a:rPr lang="en-US" dirty="0" err="1">
                <a:solidFill>
                  <a:srgbClr val="FF0000"/>
                </a:solidFill>
              </a:rPr>
              <a:t>mycolic</a:t>
            </a:r>
            <a:r>
              <a:rPr lang="en-US" dirty="0">
                <a:solidFill>
                  <a:srgbClr val="FF0000"/>
                </a:solidFill>
              </a:rPr>
              <a:t> acid </a:t>
            </a:r>
            <a:r>
              <a:rPr lang="en-US" dirty="0"/>
              <a:t>synthesis or incorporation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Isoniazid</a:t>
            </a:r>
            <a:r>
              <a:rPr lang="en-US" sz="3200" dirty="0">
                <a:solidFill>
                  <a:srgbClr val="FF0000"/>
                </a:solidFill>
              </a:rPr>
              <a:t> (INH)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Ethambutol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2276872"/>
            <a:ext cx="4824536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Mycolic</a:t>
            </a:r>
            <a:r>
              <a:rPr lang="en-GB" sz="2000" b="1" dirty="0"/>
              <a:t> acids</a:t>
            </a:r>
            <a:r>
              <a:rPr lang="en-GB" sz="2000" dirty="0"/>
              <a:t> are long fatty acids found in the cell walls of MTB</a:t>
            </a:r>
          </a:p>
          <a:p>
            <a:r>
              <a:rPr lang="en-GB" sz="2000" dirty="0" err="1"/>
              <a:t>Mycolic</a:t>
            </a:r>
            <a:r>
              <a:rPr lang="en-GB" sz="2000" dirty="0"/>
              <a:t> acids gives </a:t>
            </a:r>
            <a:r>
              <a:rPr lang="en-GB" sz="2000" i="1" dirty="0"/>
              <a:t>M. Tuberculosis</a:t>
            </a:r>
            <a:r>
              <a:rPr lang="en-GB" sz="2000" dirty="0"/>
              <a:t> characteristics that defy medical treatment. 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increased resistance to chemical damage and dehydration, and prevent the effective activity of </a:t>
            </a:r>
            <a:r>
              <a:rPr lang="en-GB" sz="2000" dirty="0" err="1"/>
              <a:t>abx</a:t>
            </a:r>
            <a:r>
              <a:rPr lang="en-GB" sz="2000" dirty="0"/>
              <a:t>.</a:t>
            </a:r>
          </a:p>
          <a:p>
            <a:pPr marL="342900" indent="-342900"/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the </a:t>
            </a:r>
            <a:r>
              <a:rPr lang="en-GB" sz="2000" dirty="0" err="1"/>
              <a:t>mycolic</a:t>
            </a:r>
            <a:r>
              <a:rPr lang="en-GB" sz="2000" dirty="0"/>
              <a:t> acids allow the bacterium to grow readily inside macrophages, effectively hiding it from the host's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536" y="1371600"/>
            <a:ext cx="856895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altLang="zh-TW" sz="2400" b="1" i="0" dirty="0" err="1">
                <a:solidFill>
                  <a:schemeClr val="hlink"/>
                </a:solidFill>
                <a:latin typeface="Calibri" pitchFamily="34" charset="0"/>
              </a:rPr>
              <a:t>Rifampin</a:t>
            </a:r>
            <a:r>
              <a:rPr lang="en-US" altLang="zh-TW" sz="2400" i="0" dirty="0">
                <a:latin typeface="Calibri" pitchFamily="34" charset="0"/>
              </a:rPr>
              <a:t>: inhibits </a:t>
            </a:r>
            <a:r>
              <a:rPr lang="en-US" altLang="zh-TW" sz="2400" i="0" dirty="0">
                <a:solidFill>
                  <a:srgbClr val="FF0000"/>
                </a:solidFill>
                <a:latin typeface="Calibri" pitchFamily="34" charset="0"/>
              </a:rPr>
              <a:t>RNA synthesis.</a:t>
            </a:r>
          </a:p>
          <a:p>
            <a:pPr>
              <a:spcBef>
                <a:spcPct val="40000"/>
              </a:spcBef>
            </a:pPr>
            <a:r>
              <a:rPr lang="en-US" altLang="zh-TW" sz="2400" b="1" i="0" dirty="0" err="1">
                <a:solidFill>
                  <a:schemeClr val="hlink"/>
                </a:solidFill>
                <a:latin typeface="Calibri" pitchFamily="34" charset="0"/>
              </a:rPr>
              <a:t>Quinolones</a:t>
            </a:r>
            <a:r>
              <a:rPr lang="en-US" altLang="zh-TW" sz="2400" i="0" dirty="0">
                <a:latin typeface="Calibri" pitchFamily="34" charset="0"/>
              </a:rPr>
              <a:t> and </a:t>
            </a:r>
            <a:r>
              <a:rPr lang="en-US" altLang="zh-TW" sz="2400" b="1" i="0" dirty="0" err="1">
                <a:solidFill>
                  <a:schemeClr val="hlink"/>
                </a:solidFill>
                <a:latin typeface="Calibri" pitchFamily="34" charset="0"/>
              </a:rPr>
              <a:t>fluoquinolones</a:t>
            </a:r>
            <a:r>
              <a:rPr lang="en-US" altLang="zh-TW" sz="2400" i="0" dirty="0">
                <a:latin typeface="Calibri" pitchFamily="34" charset="0"/>
              </a:rPr>
              <a:t>: blocking </a:t>
            </a:r>
            <a:r>
              <a:rPr lang="en-US" altLang="zh-TW" sz="2400" i="0" dirty="0">
                <a:solidFill>
                  <a:srgbClr val="993300"/>
                </a:solidFill>
                <a:latin typeface="Calibri" pitchFamily="34" charset="0"/>
              </a:rPr>
              <a:t>DNA </a:t>
            </a:r>
            <a:r>
              <a:rPr lang="en-US" altLang="zh-TW" sz="2400" i="0" dirty="0" err="1">
                <a:solidFill>
                  <a:srgbClr val="993300"/>
                </a:solidFill>
                <a:latin typeface="Calibri" pitchFamily="34" charset="0"/>
              </a:rPr>
              <a:t>gyrase</a:t>
            </a:r>
            <a:r>
              <a:rPr lang="en-US" altLang="zh-TW" sz="2400" i="0" dirty="0">
                <a:latin typeface="Calibri" pitchFamily="34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zh-TW" sz="2400" i="0" dirty="0" err="1">
                <a:solidFill>
                  <a:srgbClr val="993300"/>
                </a:solidFill>
                <a:latin typeface="Calibri" pitchFamily="34" charset="0"/>
              </a:rPr>
              <a:t>Metronidazol</a:t>
            </a:r>
            <a:r>
              <a:rPr lang="en-US" altLang="zh-TW" sz="2400" i="0" dirty="0">
                <a:latin typeface="Calibri" pitchFamily="34" charset="0"/>
              </a:rPr>
              <a:t>: effective to anaerobic bacterial infections. Reduction of its nitro group by bacterial nitroreductase produces </a:t>
            </a:r>
            <a:r>
              <a:rPr lang="en-US" altLang="zh-TW" sz="2400" i="0" dirty="0" err="1">
                <a:latin typeface="Calibri" pitchFamily="34" charset="0"/>
              </a:rPr>
              <a:t>cytotoxic</a:t>
            </a:r>
            <a:r>
              <a:rPr lang="en-US" altLang="zh-TW" sz="2400" i="0" dirty="0">
                <a:latin typeface="Calibri" pitchFamily="34" charset="0"/>
              </a:rPr>
              <a:t> compound that disrupts bacterial DNA.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40000"/>
              </a:spcBef>
            </a:pPr>
            <a:r>
              <a:rPr lang="en-US" altLang="zh-TW" sz="3600" b="1" i="0" dirty="0">
                <a:solidFill>
                  <a:srgbClr val="FF0000"/>
                </a:solidFill>
                <a:latin typeface="Calibri" pitchFamily="34" charset="0"/>
              </a:rPr>
              <a:t>Inhibition of nucleic acid synthesis</a:t>
            </a:r>
            <a:br>
              <a:rPr lang="en-US" altLang="zh-TW" sz="2200" i="0" dirty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altLang="zh-TW" sz="2200" b="1" i="0" dirty="0" err="1">
                <a:latin typeface="Calibri" pitchFamily="34" charset="0"/>
              </a:rPr>
              <a:t>quinolones</a:t>
            </a:r>
            <a:r>
              <a:rPr lang="en-US" altLang="zh-TW" sz="2200" b="1" i="0" dirty="0">
                <a:latin typeface="Calibri" pitchFamily="34" charset="0"/>
              </a:rPr>
              <a:t>, </a:t>
            </a:r>
            <a:r>
              <a:rPr lang="en-US" altLang="zh-TW" sz="2200" b="1" i="0" dirty="0" err="1">
                <a:latin typeface="Calibri" pitchFamily="34" charset="0"/>
              </a:rPr>
              <a:t>rifampin</a:t>
            </a:r>
            <a:r>
              <a:rPr lang="en-US" altLang="zh-TW" sz="2200" b="1" i="0" dirty="0">
                <a:latin typeface="Calibri" pitchFamily="34" charset="0"/>
              </a:rPr>
              <a:t>, sulfonamides, </a:t>
            </a:r>
            <a:r>
              <a:rPr lang="en-US" altLang="zh-TW" sz="2200" b="1" i="0" dirty="0" err="1">
                <a:latin typeface="Calibri" pitchFamily="34" charset="0"/>
              </a:rPr>
              <a:t>trimethoprime</a:t>
            </a:r>
            <a:endParaRPr lang="en-US" altLang="zh-TW" sz="2200" b="1" i="0" dirty="0">
              <a:latin typeface="Calibri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1520" y="3733800"/>
            <a:ext cx="864096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zh-TW" sz="3600" b="1" i="0" dirty="0" err="1">
                <a:solidFill>
                  <a:srgbClr val="FF0000"/>
                </a:solidFill>
                <a:latin typeface="Calibri" pitchFamily="34" charset="0"/>
              </a:rPr>
              <a:t>Antimetabolites</a:t>
            </a:r>
            <a:endParaRPr lang="en-US" altLang="zh-TW" sz="3600" b="1" i="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b="1" i="0" dirty="0">
                <a:solidFill>
                  <a:srgbClr val="D60093"/>
                </a:solidFill>
                <a:latin typeface="Calibri" pitchFamily="34" charset="0"/>
                <a:hlinkClick r:id="rId2" action="ppaction://hlinksldjump"/>
              </a:rPr>
              <a:t>Sulfonamides</a:t>
            </a:r>
            <a:r>
              <a:rPr lang="en-US" altLang="zh-TW" sz="2400" i="0" dirty="0">
                <a:latin typeface="Calibri" pitchFamily="34" charset="0"/>
              </a:rPr>
              <a:t>: analogs of p-</a:t>
            </a:r>
            <a:r>
              <a:rPr lang="en-US" altLang="zh-TW" sz="2400" i="0" dirty="0" err="1">
                <a:latin typeface="Calibri" pitchFamily="34" charset="0"/>
              </a:rPr>
              <a:t>aminobenzoic</a:t>
            </a:r>
            <a:r>
              <a:rPr lang="en-US" altLang="zh-TW" sz="2400" i="0" dirty="0">
                <a:latin typeface="Calibri" pitchFamily="34" charset="0"/>
              </a:rPr>
              <a:t> acid (PABA) and inhibit </a:t>
            </a:r>
            <a:r>
              <a:rPr lang="en-US" altLang="zh-TW" sz="2400" i="0" dirty="0">
                <a:solidFill>
                  <a:srgbClr val="993300"/>
                </a:solidFill>
                <a:latin typeface="Calibri" pitchFamily="34" charset="0"/>
              </a:rPr>
              <a:t>synthesis of folic acid</a:t>
            </a:r>
            <a:r>
              <a:rPr lang="en-US" altLang="zh-TW" sz="2400" i="0" dirty="0">
                <a:latin typeface="Calibri" pitchFamily="34" charset="0"/>
              </a:rPr>
              <a:t>, which is an important precursor to the synthesis of nucleic acids.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TW" sz="2400" i="0" dirty="0" err="1">
                <a:solidFill>
                  <a:srgbClr val="993300"/>
                </a:solidFill>
                <a:latin typeface="Calibri" pitchFamily="34" charset="0"/>
              </a:rPr>
              <a:t>Trimethoprim</a:t>
            </a:r>
            <a:r>
              <a:rPr lang="en-US" altLang="zh-TW" sz="2400" i="0" dirty="0">
                <a:latin typeface="Calibri" pitchFamily="34" charset="0"/>
              </a:rPr>
              <a:t>: inhibits </a:t>
            </a:r>
            <a:r>
              <a:rPr lang="en-US" altLang="zh-TW" sz="2400" i="0" dirty="0" err="1">
                <a:latin typeface="Calibri" pitchFamily="34" charset="0"/>
              </a:rPr>
              <a:t>dihydrofolic</a:t>
            </a:r>
            <a:r>
              <a:rPr lang="en-US" altLang="zh-TW" sz="2400" i="0" dirty="0">
                <a:latin typeface="Calibri" pitchFamily="34" charset="0"/>
              </a:rPr>
              <a:t> acid </a:t>
            </a:r>
            <a:r>
              <a:rPr lang="en-US" altLang="zh-TW" sz="2400" i="0" dirty="0" err="1">
                <a:latin typeface="Calibri" pitchFamily="34" charset="0"/>
              </a:rPr>
              <a:t>reductase</a:t>
            </a:r>
            <a:r>
              <a:rPr lang="en-US" altLang="zh-TW" sz="2400" i="0" dirty="0">
                <a:latin typeface="Calibri" pitchFamily="34" charset="0"/>
              </a:rPr>
              <a:t> in </a:t>
            </a:r>
            <a:r>
              <a:rPr lang="en-US" altLang="zh-TW" sz="2400" i="0" dirty="0">
                <a:solidFill>
                  <a:srgbClr val="993300"/>
                </a:solidFill>
                <a:latin typeface="Calibri" pitchFamily="34" charset="0"/>
              </a:rPr>
              <a:t>synthesis of </a:t>
            </a:r>
            <a:r>
              <a:rPr lang="en-US" altLang="zh-TW" sz="2400" i="0" dirty="0" err="1">
                <a:solidFill>
                  <a:srgbClr val="993300"/>
                </a:solidFill>
                <a:latin typeface="Calibri" pitchFamily="34" charset="0"/>
              </a:rPr>
              <a:t>purines</a:t>
            </a:r>
            <a:r>
              <a:rPr lang="en-US" altLang="zh-TW" sz="2400" i="0" dirty="0">
                <a:latin typeface="Calibri" pitchFamily="34" charset="0"/>
              </a:rPr>
              <a:t>, </a:t>
            </a:r>
            <a:r>
              <a:rPr lang="en-US" altLang="zh-TW" sz="2400" i="0" dirty="0" err="1">
                <a:latin typeface="Calibri" pitchFamily="34" charset="0"/>
              </a:rPr>
              <a:t>methionine</a:t>
            </a:r>
            <a:r>
              <a:rPr lang="en-US" altLang="zh-TW" sz="2400" i="0" dirty="0">
                <a:latin typeface="Calibri" pitchFamily="34" charset="0"/>
              </a:rPr>
              <a:t> and </a:t>
            </a:r>
            <a:r>
              <a:rPr lang="en-US" altLang="zh-TW" sz="2400" i="0" dirty="0" err="1">
                <a:latin typeface="Calibri" pitchFamily="34" charset="0"/>
              </a:rPr>
              <a:t>glycine</a:t>
            </a:r>
            <a:r>
              <a:rPr lang="en-US" altLang="zh-TW" sz="2400" i="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58200" cy="76200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Competitive Inhibitors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93838"/>
            <a:ext cx="8532813" cy="1481137"/>
          </a:xfrm>
        </p:spPr>
        <p:txBody>
          <a:bodyPr>
            <a:spAutoFit/>
          </a:bodyPr>
          <a:lstStyle/>
          <a:p>
            <a:pPr lvl="1"/>
            <a:r>
              <a:rPr lang="en-US" dirty="0"/>
              <a:t>Sulfonamides (Sulfa drugs)</a:t>
            </a:r>
          </a:p>
          <a:p>
            <a:pPr marL="1085850" lvl="2"/>
            <a:r>
              <a:rPr lang="en-US" dirty="0"/>
              <a:t>Inhibit folic acid synthesis</a:t>
            </a:r>
          </a:p>
          <a:p>
            <a:pPr marL="1085850" lvl="2"/>
            <a:r>
              <a:rPr lang="en-US" dirty="0"/>
              <a:t>Broad spectrum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cstate="print"/>
          <a:srcRect b="7292"/>
          <a:stretch>
            <a:fillRect/>
          </a:stretch>
        </p:blipFill>
        <p:spPr bwMode="auto">
          <a:xfrm>
            <a:off x="277813" y="3470275"/>
            <a:ext cx="8636000" cy="300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dis-12"/>
          <p:cNvPicPr>
            <a:picLocks noChangeAspect="1" noChangeArrowheads="1"/>
          </p:cNvPicPr>
          <p:nvPr/>
        </p:nvPicPr>
        <p:blipFill>
          <a:blip cstate="print"/>
          <a:srcRect l="5290" r="39067" b="37074"/>
          <a:stretch>
            <a:fillRect/>
          </a:stretch>
        </p:blipFill>
        <p:spPr bwMode="auto">
          <a:xfrm>
            <a:off x="3708400" y="2152650"/>
            <a:ext cx="4681538" cy="3508375"/>
          </a:xfrm>
          <a:prstGeom prst="rect">
            <a:avLst/>
          </a:prstGeo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59632" y="260648"/>
            <a:ext cx="655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i="0" dirty="0">
                <a:solidFill>
                  <a:srgbClr val="FF0000"/>
                </a:solidFill>
                <a:latin typeface="Calibri" pitchFamily="34" charset="0"/>
              </a:rPr>
              <a:t>Genetic origin of drug resistance</a:t>
            </a:r>
            <a:endParaRPr lang="en-US" altLang="zh-TW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28675" y="2060574"/>
            <a:ext cx="3095625" cy="388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zh-TW" sz="2800" i="0" dirty="0">
                <a:solidFill>
                  <a:srgbClr val="008000"/>
                </a:solidFill>
                <a:latin typeface="Calibri" pitchFamily="34" charset="0"/>
              </a:rPr>
              <a:t>Chromosomal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zh-TW" sz="2800" i="0" dirty="0" err="1">
                <a:solidFill>
                  <a:srgbClr val="008000"/>
                </a:solidFill>
                <a:latin typeface="Calibri" pitchFamily="34" charset="0"/>
              </a:rPr>
              <a:t>Extrachromosomal</a:t>
            </a:r>
            <a:r>
              <a:rPr lang="en-US" altLang="zh-TW" sz="2800" i="0" dirty="0">
                <a:latin typeface="Calibri" pitchFamily="34" charset="0"/>
              </a:rPr>
              <a:t> (e.g., R plasmids)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zh-TW" sz="2800" i="0" dirty="0">
                <a:latin typeface="Calibri" pitchFamily="34" charset="0"/>
              </a:rPr>
              <a:t>Can be transferred by conjugation, transformation, and transduction.</a:t>
            </a:r>
          </a:p>
          <a:p>
            <a:pPr>
              <a:lnSpc>
                <a:spcPct val="110000"/>
              </a:lnSpc>
              <a:spcBef>
                <a:spcPct val="55000"/>
              </a:spcBef>
            </a:pPr>
            <a:r>
              <a:rPr lang="en-US" altLang="zh-TW" sz="2800" dirty="0">
                <a:latin typeface="Calibri" pitchFamily="34" charset="0"/>
              </a:rPr>
              <a:t>   </a:t>
            </a:r>
            <a:endParaRPr lang="en-US" altLang="zh-TW" sz="2800" i="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536" y="2260600"/>
            <a:ext cx="4247902" cy="43367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b="1" i="0" dirty="0">
                <a:solidFill>
                  <a:srgbClr val="008000"/>
                </a:solidFill>
              </a:rPr>
              <a:t>Environment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Amount of pathogen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State of bacterial metabolic activity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Distribution of drug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Location of organisms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Interfering substances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43608" y="520700"/>
            <a:ext cx="63239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TW" sz="4000" b="1" i="0" dirty="0">
                <a:solidFill>
                  <a:srgbClr val="FF0000"/>
                </a:solidFill>
              </a:rPr>
              <a:t>Antimicrobial activity </a:t>
            </a:r>
            <a:r>
              <a:rPr lang="en-US" altLang="zh-TW" sz="4000" b="1" dirty="0">
                <a:solidFill>
                  <a:srgbClr val="FF0000"/>
                </a:solidFill>
              </a:rPr>
              <a:t>in vivo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076825" y="2247900"/>
            <a:ext cx="3743647" cy="41620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b="1" i="0" dirty="0">
                <a:solidFill>
                  <a:srgbClr val="008000"/>
                </a:solidFill>
              </a:rPr>
              <a:t>Concentration of antibiotic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Absorption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Distribution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altLang="zh-TW" sz="2800" i="0" dirty="0"/>
              <a:t>Variability of concentration</a:t>
            </a: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altLang="zh-TW" sz="2800" i="0" dirty="0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20800" y="1282700"/>
            <a:ext cx="6635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i="0" dirty="0"/>
              <a:t>Factors affecting the effectiveness of antibiotics </a:t>
            </a:r>
            <a:r>
              <a:rPr lang="en-US" altLang="zh-TW" sz="2800" dirty="0"/>
              <a:t>in vivo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2123728" y="533400"/>
            <a:ext cx="5105400" cy="762000"/>
          </a:xfrm>
          <a:noFill/>
          <a:ln/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What is Sterilization?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11560" y="1412776"/>
            <a:ext cx="7760568" cy="48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zh-TW" sz="3200" i="0" dirty="0"/>
              <a:t>To completely remove all kinds of microbes (bacteria, mycobacteria, viruses, &amp; fungi) by physical or chemical methods. </a:t>
            </a:r>
          </a:p>
          <a:p>
            <a:pPr marL="457200" indent="-457200">
              <a:lnSpc>
                <a:spcPct val="150000"/>
              </a:lnSpc>
              <a:spcBef>
                <a:spcPct val="35000"/>
              </a:spcBef>
              <a:buFontTx/>
              <a:buAutoNum type="arabicPeriod"/>
            </a:pPr>
            <a:r>
              <a:rPr lang="en-US" altLang="zh-TW" sz="3200" i="0" dirty="0"/>
              <a:t>Effective to kill bacterium spores</a:t>
            </a:r>
          </a:p>
          <a:p>
            <a:pPr marL="457200" indent="-457200">
              <a:lnSpc>
                <a:spcPct val="150000"/>
              </a:lnSpc>
              <a:spcBef>
                <a:spcPct val="35000"/>
              </a:spcBef>
            </a:pPr>
            <a:r>
              <a:rPr lang="en-US" altLang="zh-TW" sz="3200" i="0" dirty="0"/>
              <a:t>3. 	Sterilant: material or method used to remove or kill all microbes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417638" y="332656"/>
            <a:ext cx="74028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zh-TW" sz="4000" b="1" i="0" dirty="0">
                <a:solidFill>
                  <a:srgbClr val="FF0000"/>
                </a:solidFill>
              </a:rPr>
              <a:t>Drug resistance of the microbes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95537" y="2046288"/>
            <a:ext cx="77767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1. Producing enzymes that degrade or modify the active drugs;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2. Decreasing drug entry;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3. Increasing drug efflux;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4. Increasing the amount of target enzyme;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5. Decreasing affinity of target for drug;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TW" sz="2800" i="0" dirty="0"/>
              <a:t>6. Developing an altered metabolic pathway that bypass the reaction inhibited by the drug.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547664" y="1512888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 i="0" dirty="0">
                <a:solidFill>
                  <a:schemeClr val="hlink"/>
                </a:solidFill>
              </a:rPr>
              <a:t>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Factors Promote Antimicrobial Resistance?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667000"/>
            <a:ext cx="7772400" cy="2971800"/>
          </a:xfrm>
        </p:spPr>
        <p:txBody>
          <a:bodyPr/>
          <a:lstStyle/>
          <a:p>
            <a:r>
              <a:rPr lang="en-US" sz="4000" dirty="0"/>
              <a:t>Exposure to sub-optimal levels of antimicrobial</a:t>
            </a:r>
          </a:p>
          <a:p>
            <a:r>
              <a:rPr lang="en-US" sz="4000" dirty="0"/>
              <a:t>Exposure to microbes carrying resistance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Inappropriate Antimicrobial Use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Prescription not taken correctly</a:t>
            </a:r>
          </a:p>
          <a:p>
            <a:pPr>
              <a:lnSpc>
                <a:spcPct val="150000"/>
              </a:lnSpc>
            </a:pPr>
            <a:r>
              <a:rPr lang="en-US" dirty="0"/>
              <a:t>Antibiotics for viral infections</a:t>
            </a:r>
          </a:p>
          <a:p>
            <a:pPr>
              <a:lnSpc>
                <a:spcPct val="150000"/>
              </a:lnSpc>
            </a:pPr>
            <a:r>
              <a:rPr lang="en-US" dirty="0"/>
              <a:t>Antibiotics sold without medical supervision</a:t>
            </a:r>
          </a:p>
          <a:p>
            <a:pPr>
              <a:lnSpc>
                <a:spcPct val="150000"/>
              </a:lnSpc>
            </a:pPr>
            <a:r>
              <a:rPr lang="en-US" dirty="0"/>
              <a:t>Spread of resistant microbes in hospitals due to lack of hygiene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Inappropriate Antimicrobial Use cause?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348464" cy="3962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Lack of quality control in manufacture or outdated antimicrobial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Inadequate surveillance or defective susceptibility assays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Poverty or war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Use of antibiotics in foods –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Antibiotics are used in animal feeds and sprayed on plants to prevent infection and promote growth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Consequences of Antimicrobial Resistance</a:t>
            </a:r>
          </a:p>
        </p:txBody>
      </p:sp>
      <p:pic>
        <p:nvPicPr>
          <p:cNvPr id="28676" name="Picture 4" descr="mdrTBcos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57287" y="2066925"/>
            <a:ext cx="2867025" cy="3943350"/>
          </a:xfrm>
          <a:noFill/>
          <a:ln/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Infections resistant to available antibiotics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Increased cost of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Proposals to Combat Antimicrobial Resistance?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Speed development of new antibiotics</a:t>
            </a:r>
          </a:p>
          <a:p>
            <a:pPr>
              <a:lnSpc>
                <a:spcPct val="150000"/>
              </a:lnSpc>
            </a:pPr>
            <a:r>
              <a:rPr lang="en-US" dirty="0"/>
              <a:t>Track resistance data nationwide</a:t>
            </a:r>
          </a:p>
          <a:p>
            <a:pPr>
              <a:lnSpc>
                <a:spcPct val="150000"/>
              </a:lnSpc>
            </a:pPr>
            <a:r>
              <a:rPr lang="en-US" dirty="0"/>
              <a:t>Restrict antimicrobial use</a:t>
            </a:r>
          </a:p>
          <a:p>
            <a:pPr>
              <a:lnSpc>
                <a:spcPct val="150000"/>
              </a:lnSpc>
            </a:pPr>
            <a:r>
              <a:rPr lang="en-US" dirty="0"/>
              <a:t>Direct observed dosing (TB)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1371600"/>
          </a:xfrm>
          <a:ln>
            <a:prstDash val="dash"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ANTIBIOTIC SUSCEPTIBIITY TESTING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24100" y="2133600"/>
            <a:ext cx="4762500" cy="4281488"/>
            <a:chOff x="2324100" y="2211388"/>
            <a:chExt cx="4762500" cy="4280852"/>
          </a:xfrm>
        </p:grpSpPr>
        <p:pic>
          <p:nvPicPr>
            <p:cNvPr id="16388" name="Picture 4" descr="Chapter 19.t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24100" y="2211388"/>
              <a:ext cx="4495800" cy="411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Box 3"/>
            <p:cNvSpPr txBox="1">
              <a:spLocks noChangeArrowheads="1"/>
            </p:cNvSpPr>
            <p:nvPr/>
          </p:nvSpPr>
          <p:spPr bwMode="auto">
            <a:xfrm>
              <a:off x="5562600" y="6263640"/>
              <a:ext cx="1524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 b="1">
                  <a:latin typeface="Times New Roman" pitchFamily="18" charset="0"/>
                  <a:cs typeface="Times New Roman" pitchFamily="18" charset="0"/>
                </a:rPr>
                <a:t>© CDC / Gilda L. Jones</a:t>
              </a:r>
              <a:endParaRPr lang="en-US" sz="9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/>
              </a:rPr>
              <a:t>TESTING OF ANTIBIOTICS:</a:t>
            </a:r>
            <a:br>
              <a:rPr lang="en-US" b="1" dirty="0">
                <a:solidFill>
                  <a:srgbClr val="FF0000"/>
                </a:solidFill>
                <a:latin typeface="Times New Roman"/>
              </a:rPr>
            </a:br>
            <a:r>
              <a:rPr lang="en-US" b="1" dirty="0">
                <a:solidFill>
                  <a:srgbClr val="FF0000"/>
                </a:solidFill>
                <a:latin typeface="Times New Roman"/>
              </a:rPr>
              <a:t>Kirby-Bauer Test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</a:rPr>
              <a:t>An agar plate is covered with known pathogen.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Filter-paper disks impregnated with known concentrations of the compound.</a:t>
            </a:r>
          </a:p>
          <a:p>
            <a:pPr lvl="1" eaLnBrk="1" hangingPunct="1"/>
            <a:r>
              <a:rPr lang="en-US" dirty="0">
                <a:latin typeface="Times New Roman" pitchFamily="18" charset="0"/>
              </a:rPr>
              <a:t>They are placed on agar.</a:t>
            </a:r>
          </a:p>
          <a:p>
            <a:pPr lvl="1" eaLnBrk="1" hangingPunct="1"/>
            <a:r>
              <a:rPr lang="en-US" dirty="0">
                <a:latin typeface="Times New Roman" pitchFamily="18" charset="0"/>
              </a:rPr>
              <a:t>Zones of inhibition can be identified.</a:t>
            </a:r>
          </a:p>
          <a:p>
            <a:pPr eaLnBrk="1" hangingPunct="1"/>
            <a:r>
              <a:rPr lang="en-US" sz="2800" dirty="0">
                <a:latin typeface="Times New Roman" pitchFamily="18" charset="0"/>
              </a:rPr>
              <a:t>The method is also used to compare the relative effectiveness of different compounds.</a:t>
            </a:r>
          </a:p>
          <a:p>
            <a:pPr lvl="1" eaLnBrk="1" hangingPunct="1"/>
            <a:r>
              <a:rPr lang="en-US" dirty="0">
                <a:latin typeface="Times New Roman" pitchFamily="18" charset="0"/>
              </a:rPr>
              <a:t>Large zone of inhibition does not necessarily mean a more powerful compound.</a:t>
            </a:r>
          </a:p>
          <a:p>
            <a:pPr lvl="1" eaLnBrk="1" hangingPunct="1"/>
            <a:r>
              <a:rPr lang="en-US" dirty="0">
                <a:latin typeface="Times New Roman" pitchFamily="18" charset="0"/>
              </a:rPr>
              <a:t>Zones are evaluated using standardized tables.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Measuring Antimicrobial Sensitivity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92896"/>
            <a:ext cx="3429000" cy="3243965"/>
          </a:xfrm>
        </p:spPr>
        <p:txBody>
          <a:bodyPr wrap="square">
            <a:spAutoFit/>
          </a:bodyPr>
          <a:lstStyle/>
          <a:p>
            <a:r>
              <a:rPr lang="en-US" sz="3200" b="1" dirty="0"/>
              <a:t>E Test</a:t>
            </a:r>
          </a:p>
          <a:p>
            <a:r>
              <a:rPr lang="en-US" sz="3200" b="1" dirty="0"/>
              <a:t>MIC: Minimal inhibitory concentration</a:t>
            </a:r>
          </a:p>
          <a:p>
            <a:r>
              <a:rPr lang="en-US" b="1" dirty="0"/>
              <a:t>MBC concentration</a:t>
            </a:r>
            <a:endParaRPr lang="en-US" sz="3200" b="1" dirty="0"/>
          </a:p>
        </p:txBody>
      </p:sp>
      <p:pic>
        <p:nvPicPr>
          <p:cNvPr id="90118" name="Picture 6" descr="20-18_E-Test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cstate="print"/>
          <a:srcRect/>
          <a:stretch>
            <a:fillRect/>
          </a:stretch>
        </p:blipFill>
        <p:spPr>
          <a:xfrm>
            <a:off x="3505200" y="2286000"/>
            <a:ext cx="5410200" cy="3725863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/>
              <a:t>References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785395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en-US" b="1" dirty="0">
                <a:latin typeface="Arial" charset="0"/>
              </a:rPr>
              <a:t>Microbiology, A clinical Approach -Danielle </a:t>
            </a:r>
            <a:r>
              <a:rPr lang="en-US" b="1" dirty="0" err="1">
                <a:latin typeface="Arial" charset="0"/>
              </a:rPr>
              <a:t>Moszyk</a:t>
            </a:r>
            <a:r>
              <a:rPr lang="en-US" b="1" dirty="0">
                <a:latin typeface="Arial" charset="0"/>
              </a:rPr>
              <a:t>-</a:t>
            </a:r>
            <a:r>
              <a:rPr lang="en-US" b="1" dirty="0" err="1">
                <a:latin typeface="Arial" charset="0"/>
              </a:rPr>
              <a:t>Strelkauskas</a:t>
            </a:r>
            <a:r>
              <a:rPr lang="en-US" b="1" dirty="0">
                <a:latin typeface="Arial" charset="0"/>
              </a:rPr>
              <a:t>-Garland Science 2010</a:t>
            </a:r>
            <a:endParaRPr lang="en-US" b="1" dirty="0"/>
          </a:p>
          <a:p>
            <a:pPr eaLnBrk="1" hangingPunct="1"/>
            <a:r>
              <a:rPr lang="en-US" b="1" dirty="0">
                <a:latin typeface="Book Antiqua" pitchFamily="18" charset="0"/>
                <a:hlinkClick r:id="rId2"/>
              </a:rPr>
              <a:t>http://en.wikipedia.org/wiki/Scientific_method</a:t>
            </a:r>
            <a:endParaRPr lang="en-US" b="1" dirty="0">
              <a:latin typeface="Book Antiqua" pitchFamily="18" charset="0"/>
            </a:endParaRPr>
          </a:p>
          <a:p>
            <a:r>
              <a:rPr lang="en-US" b="1" dirty="0"/>
              <a:t>Dr. Alvin Fox, University of South Carolina USA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52E5-0545-4742-90DC-F74D8BB0E582}" type="slidenum">
              <a:rPr lang="en-US" smtClean="0"/>
              <a:pPr>
                <a:defRPr/>
              </a:pPr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1325" y="1354138"/>
            <a:ext cx="8307388" cy="466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560" y="188640"/>
            <a:ext cx="76328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400" b="1" i="0" dirty="0">
                <a:solidFill>
                  <a:srgbClr val="FF0000"/>
                </a:solidFill>
                <a:latin typeface="+mj-lt"/>
              </a:rPr>
              <a:t>Methods of sterilization (I)</a:t>
            </a:r>
          </a:p>
        </p:txBody>
      </p:sp>
      <p:pic>
        <p:nvPicPr>
          <p:cNvPr id="12293" name="Picture 5" descr="Dis-1"/>
          <p:cNvPicPr>
            <a:picLocks noChangeAspect="1" noChangeArrowheads="1"/>
          </p:cNvPicPr>
          <p:nvPr/>
        </p:nvPicPr>
        <p:blipFill>
          <a:blip r:embed="rId2" cstate="print"/>
          <a:srcRect b="15529"/>
          <a:stretch>
            <a:fillRect/>
          </a:stretch>
        </p:blipFill>
        <p:spPr bwMode="auto">
          <a:xfrm>
            <a:off x="600075" y="1524000"/>
            <a:ext cx="7858125" cy="428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2514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i="1" dirty="0">
                <a:solidFill>
                  <a:srgbClr val="800080"/>
                </a:solidFill>
                <a:latin typeface="+mn-lt"/>
              </a:rPr>
              <a:t>Lecture</a:t>
            </a:r>
            <a:br>
              <a:rPr lang="en-US" b="1" i="1" dirty="0">
                <a:solidFill>
                  <a:srgbClr val="800080"/>
                </a:solidFill>
                <a:latin typeface="+mn-lt"/>
              </a:rPr>
            </a:br>
            <a:r>
              <a:rPr lang="en-US" b="1" i="1" dirty="0">
                <a:solidFill>
                  <a:srgbClr val="FF0000"/>
                </a:solidFill>
                <a:latin typeface="+mn-lt"/>
              </a:rPr>
              <a:t>Staphylococci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692A2A-E79C-4B13-B8DB-83DA722EF73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34950" y="43434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0" i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3657600"/>
            <a:ext cx="571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i="0" spc="50" dirty="0">
                <a:ln w="11430"/>
                <a:solidFill>
                  <a:srgbClr val="C00000"/>
                </a:solidFill>
                <a:latin typeface="+mj-lt"/>
              </a:rPr>
              <a:t>Dr. Ousman Secka</a:t>
            </a:r>
          </a:p>
          <a:p>
            <a:pPr algn="ctr">
              <a:defRPr/>
            </a:pPr>
            <a:endParaRPr lang="en-US" sz="3600" i="0" spc="50" dirty="0">
              <a:ln w="11430"/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en-US" sz="3600" i="0" spc="50" dirty="0">
                <a:ln w="11430"/>
                <a:solidFill>
                  <a:srgbClr val="C00000"/>
                </a:solidFill>
                <a:latin typeface="+mj-lt"/>
              </a:rPr>
              <a:t>AIU, 2015</a:t>
            </a:r>
          </a:p>
        </p:txBody>
      </p:sp>
    </p:spTree>
    <p:extLst>
      <p:ext uri="{BB962C8B-B14F-4D97-AF65-F5344CB8AC3E}">
        <p14:creationId xmlns:p14="http://schemas.microsoft.com/office/powerpoint/2010/main" val="2761417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+mn-lt"/>
              </a:rPr>
              <a:t>Introduction 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Staphyloccocci</a:t>
            </a:r>
            <a:r>
              <a:rPr lang="en-US" sz="2800" dirty="0"/>
              <a:t> - derived from Greek “</a:t>
            </a:r>
            <a:r>
              <a:rPr lang="en-US" sz="2800" dirty="0" err="1"/>
              <a:t>stapyle</a:t>
            </a:r>
            <a:r>
              <a:rPr lang="en-US" sz="2800" dirty="0"/>
              <a:t>” (bunch of grapes)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Gram positive cocci arranged in clusters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Include a major  human pathogen and skin commensals</a:t>
            </a:r>
          </a:p>
        </p:txBody>
      </p:sp>
    </p:spTree>
    <p:extLst>
      <p:ext uri="{BB962C8B-B14F-4D97-AF65-F5344CB8AC3E}">
        <p14:creationId xmlns:p14="http://schemas.microsoft.com/office/powerpoint/2010/main" val="29910680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9EC-F48B-4A65-892C-6C791EA08B7B}" type="slidenum">
              <a:rPr lang="en-US"/>
              <a:pPr/>
              <a:t>52</a:t>
            </a:fld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250825" y="0"/>
            <a:ext cx="90737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en-US" sz="4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Staphylococcus aureus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General features 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1295400"/>
            <a:ext cx="54483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Facultative anaerobe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Coagulase positive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Gram positive </a:t>
            </a:r>
            <a:r>
              <a:rPr lang="en-US" sz="2800" dirty="0" err="1">
                <a:latin typeface="+mn-lt"/>
              </a:rPr>
              <a:t>cocci</a:t>
            </a:r>
            <a:r>
              <a:rPr lang="en-US" sz="2800" dirty="0">
                <a:latin typeface="+mn-lt"/>
              </a:rPr>
              <a:t> in clusters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Catalase positive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Beta hemolytic colonies on SBA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Produces golden yellow pigment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Highly resistant bacteria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dirty="0">
                <a:latin typeface="+mn-lt"/>
              </a:rPr>
              <a:t>Can grow in the presence of 10 – 15% </a:t>
            </a:r>
            <a:r>
              <a:rPr lang="en-US" sz="2800" dirty="0" err="1">
                <a:latin typeface="+mn-lt"/>
              </a:rPr>
              <a:t>NaCl</a:t>
            </a:r>
            <a:r>
              <a:rPr lang="en-US" sz="2800" dirty="0">
                <a:latin typeface="+mn-lt"/>
              </a:rPr>
              <a:t> </a:t>
            </a:r>
          </a:p>
        </p:txBody>
      </p:sp>
      <p:pic>
        <p:nvPicPr>
          <p:cNvPr id="205831" name="Picture 7" descr="1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5219700" y="1916113"/>
            <a:ext cx="3675063" cy="3560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22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Gram Positive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Cocci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 (GPC)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674688" y="1412875"/>
            <a:ext cx="7826375" cy="46799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Staphylococcus (GPCs in clusters)</a:t>
            </a:r>
          </a:p>
          <a:p>
            <a:pPr lvl="1">
              <a:lnSpc>
                <a:spcPct val="20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400" b="1" i="1" dirty="0"/>
              <a:t>Staphylococcus aureus</a:t>
            </a:r>
          </a:p>
          <a:p>
            <a:pPr lvl="1">
              <a:lnSpc>
                <a:spcPct val="20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400" b="1" i="1" dirty="0"/>
              <a:t>S. </a:t>
            </a:r>
            <a:r>
              <a:rPr lang="en-US" sz="2400" b="1" i="1" dirty="0" err="1"/>
              <a:t>epidermidis</a:t>
            </a:r>
            <a:endParaRPr lang="en-US" sz="2400" b="1" i="1" dirty="0"/>
          </a:p>
          <a:p>
            <a:pPr lvl="1">
              <a:lnSpc>
                <a:spcPct val="200000"/>
              </a:lnSpc>
              <a:spcBef>
                <a:spcPct val="50000"/>
              </a:spcBef>
              <a:buSzTx/>
              <a:buFont typeface="Wingdings" pitchFamily="2" charset="2"/>
              <a:buChar char="§"/>
            </a:pPr>
            <a:r>
              <a:rPr lang="en-US" sz="2400" b="1" i="1" dirty="0"/>
              <a:t>S. </a:t>
            </a:r>
            <a:r>
              <a:rPr lang="en-US" sz="2400" b="1" i="1" dirty="0" err="1"/>
              <a:t>saprophyticus</a:t>
            </a:r>
            <a:endParaRPr lang="en-US" sz="2000" b="1" i="1" dirty="0"/>
          </a:p>
          <a:p>
            <a:pPr lvl="1"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000" b="1" dirty="0"/>
          </a:p>
          <a:p>
            <a:pPr>
              <a:lnSpc>
                <a:spcPct val="2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9A2E-E47E-4F67-9589-B72C356A2776}" type="slidenum">
              <a:rPr lang="en-US"/>
              <a:pPr/>
              <a:t>53</a:t>
            </a:fld>
            <a:endParaRPr lang="en-US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300788" y="1557338"/>
            <a:ext cx="2519362" cy="2147887"/>
          </a:xfrm>
          <a:prstGeom prst="rect">
            <a:avLst/>
          </a:prstGeom>
          <a:noFill/>
        </p:spPr>
      </p:pic>
      <p:pic>
        <p:nvPicPr>
          <p:cNvPr id="225285" name="Picture 5" descr="Strep cult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7235825" y="3789363"/>
            <a:ext cx="1633538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12955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648"/>
            <a:ext cx="7086600" cy="7366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Staphylococci </a:t>
            </a:r>
            <a:r>
              <a:rPr lang="en-US" sz="4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v/s </a:t>
            </a:r>
            <a:r>
              <a:rPr lang="en-US" sz="4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Streptococci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339850"/>
            <a:ext cx="4572000" cy="4681538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In clusters (grapes like) or short chains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Catalase + </a:t>
            </a:r>
            <a:r>
              <a:rPr lang="en-US" sz="2800" dirty="0" err="1"/>
              <a:t>ve</a:t>
            </a:r>
            <a:endParaRPr lang="en-US" sz="28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Facultative anaerobes</a:t>
            </a:r>
          </a:p>
          <a:p>
            <a:pPr marL="381000" indent="-3810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sz="2800" dirty="0"/>
              <a:t>Grows on ordinary medium</a:t>
            </a:r>
          </a:p>
          <a:p>
            <a:pPr marL="381000" indent="-3810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sz="2800" dirty="0"/>
              <a:t>Major components of normal flora – skin, nose &amp; mucosa</a:t>
            </a:r>
          </a:p>
          <a:p>
            <a:pPr marL="381000" indent="-3810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sz="2800" dirty="0"/>
              <a:t>Produces localized infections</a:t>
            </a:r>
          </a:p>
          <a:p>
            <a:pPr marL="381000" indent="-381000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sz="2800" dirty="0"/>
              <a:t>Resistant to drying, Penicillin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339850"/>
            <a:ext cx="4500562" cy="4752975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In chains or in pairs/chains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Catalase -</a:t>
            </a:r>
            <a:r>
              <a:rPr lang="en-US" sz="2800" dirty="0" err="1"/>
              <a:t>ve</a:t>
            </a:r>
            <a:endParaRPr lang="en-US" sz="2800" dirty="0"/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Obligate &amp; facultative anaerobes, grows in 5-10% CO</a:t>
            </a:r>
            <a:r>
              <a:rPr lang="en-US" sz="2800" baseline="-25000" dirty="0"/>
              <a:t>2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Fastidious – requires enriched medium like BA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Normal flora in throat, colon, female genital tract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Infections tend to spread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/>
              <a:t>Delicate organism, sensitive to penicillin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800" baseline="-2500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6A83-E55D-4700-9A2F-5BD2AD7B1893}" type="slidenum">
              <a:rPr lang="en-US"/>
              <a:pPr/>
              <a:t>54</a:t>
            </a:fld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4572000" y="1341438"/>
            <a:ext cx="0" cy="446405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8222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890-72DF-4CB7-A265-881A68D120B2}" type="slidenum">
              <a:rPr lang="en-US"/>
              <a:pPr/>
              <a:t>55</a:t>
            </a:fld>
            <a:endParaRPr lang="en-US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 b="1" dirty="0">
                <a:solidFill>
                  <a:srgbClr val="FF0000"/>
                </a:solidFill>
                <a:latin typeface="+mn-lt"/>
              </a:rPr>
              <a:t>Clinically Important Species</a:t>
            </a:r>
            <a:r>
              <a:rPr lang="en-US" sz="44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457200" y="1371600"/>
            <a:ext cx="84582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</a:pPr>
            <a:r>
              <a:rPr lang="en-US" sz="2800" b="0" i="0" dirty="0">
                <a:latin typeface="+mn-lt"/>
              </a:rPr>
              <a:t>Many species are medically important</a:t>
            </a:r>
          </a:p>
          <a:p>
            <a:pPr marL="990600" lvl="1" indent="-5334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AutoNum type="arabicPeriod"/>
            </a:pPr>
            <a:r>
              <a:rPr lang="en-US" sz="2800" b="0" i="1" dirty="0">
                <a:solidFill>
                  <a:srgbClr val="FF0000"/>
                </a:solidFill>
                <a:latin typeface="+mn-lt"/>
              </a:rPr>
              <a:t>S. aureus </a:t>
            </a:r>
            <a:r>
              <a:rPr lang="en-US" sz="2800" b="0" i="0" dirty="0">
                <a:solidFill>
                  <a:srgbClr val="FF0000"/>
                </a:solidFill>
                <a:latin typeface="+mn-lt"/>
              </a:rPr>
              <a:t>– Coagulase + </a:t>
            </a:r>
            <a:r>
              <a:rPr lang="en-US" sz="2800" b="0" i="0" dirty="0" err="1">
                <a:solidFill>
                  <a:srgbClr val="FF0000"/>
                </a:solidFill>
                <a:latin typeface="+mn-lt"/>
              </a:rPr>
              <a:t>ve</a:t>
            </a:r>
            <a:endParaRPr lang="en-US" sz="2800" b="0" i="0" dirty="0">
              <a:solidFill>
                <a:srgbClr val="FF0000"/>
              </a:solidFill>
              <a:latin typeface="+mn-lt"/>
            </a:endParaRPr>
          </a:p>
          <a:p>
            <a:pPr marL="1371600" lvl="2" indent="-4572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2800" b="0" i="0" dirty="0">
                <a:latin typeface="+mn-lt"/>
              </a:rPr>
              <a:t>Most virulent species</a:t>
            </a:r>
          </a:p>
          <a:p>
            <a:pPr marL="1371600" lvl="2" indent="-4572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2800" b="0" i="0" dirty="0">
                <a:latin typeface="+mn-lt"/>
              </a:rPr>
              <a:t>Most common cause of bacterial infections, food poisoning &amp; toxic shock syndrome</a:t>
            </a:r>
          </a:p>
          <a:p>
            <a:pPr marL="1371600" lvl="2" indent="-4572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endParaRPr lang="en-US" sz="2800" b="0" i="0" dirty="0">
              <a:latin typeface="+mn-lt"/>
            </a:endParaRPr>
          </a:p>
          <a:p>
            <a:pPr marL="990600" lvl="1" indent="-5334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AutoNum type="arabicPeriod"/>
            </a:pPr>
            <a:r>
              <a:rPr lang="en-US" sz="2800" b="0" i="0" dirty="0">
                <a:solidFill>
                  <a:srgbClr val="FF0000"/>
                </a:solidFill>
                <a:latin typeface="+mn-lt"/>
              </a:rPr>
              <a:t>Coagulase –</a:t>
            </a:r>
            <a:r>
              <a:rPr lang="en-US" sz="2800" b="0" i="0" dirty="0" err="1">
                <a:solidFill>
                  <a:srgbClr val="FF0000"/>
                </a:solidFill>
                <a:latin typeface="+mn-lt"/>
              </a:rPr>
              <a:t>ve</a:t>
            </a:r>
            <a:r>
              <a:rPr lang="en-US" sz="2800" b="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Staphylococci</a:t>
            </a:r>
          </a:p>
          <a:p>
            <a:pPr marL="1371600" lvl="2" indent="-4572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S. </a:t>
            </a:r>
            <a:r>
              <a:rPr lang="en-US" sz="2800" b="0" dirty="0" err="1">
                <a:solidFill>
                  <a:srgbClr val="FF0000"/>
                </a:solidFill>
                <a:latin typeface="+mn-lt"/>
              </a:rPr>
              <a:t>epidermidis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0" dirty="0">
                <a:latin typeface="+mn-lt"/>
              </a:rPr>
              <a:t>– important cause of prosthetic implant infections</a:t>
            </a:r>
          </a:p>
          <a:p>
            <a:pPr marL="1371600" lvl="2" indent="-4572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S. </a:t>
            </a:r>
            <a:r>
              <a:rPr lang="en-US" sz="2800" b="0" dirty="0" err="1">
                <a:solidFill>
                  <a:srgbClr val="FF0000"/>
                </a:solidFill>
                <a:latin typeface="+mn-lt"/>
              </a:rPr>
              <a:t>saprophyticus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0" i="0" dirty="0">
                <a:latin typeface="+mn-lt"/>
              </a:rPr>
              <a:t>– Urinary Tract Infection in young women</a:t>
            </a:r>
          </a:p>
        </p:txBody>
      </p:sp>
    </p:spTree>
    <p:extLst>
      <p:ext uri="{BB962C8B-B14F-4D97-AF65-F5344CB8AC3E}">
        <p14:creationId xmlns:p14="http://schemas.microsoft.com/office/powerpoint/2010/main" val="213333355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1C8E-273F-4EA5-95DE-C5EFD5C51DE2}" type="slidenum">
              <a:rPr lang="en-US"/>
              <a:pPr/>
              <a:t>56</a:t>
            </a:fld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400" b="1" i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Virulence Factors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 eaLnBrk="1" hangingPunct="1">
              <a:lnSpc>
                <a:spcPct val="2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</a:pPr>
            <a:r>
              <a:rPr lang="en-US" sz="2800" b="0" i="0" dirty="0">
                <a:latin typeface="Calibri" panose="020F0502020204030204" pitchFamily="34" charset="0"/>
              </a:rPr>
              <a:t>Toxins – </a:t>
            </a:r>
            <a:r>
              <a:rPr lang="en-US" sz="2800" b="0" i="0" dirty="0" err="1">
                <a:latin typeface="Calibri" panose="020F0502020204030204" pitchFamily="34" charset="0"/>
              </a:rPr>
              <a:t>cytolytic</a:t>
            </a:r>
            <a:r>
              <a:rPr lang="en-US" sz="2800" b="0" i="0" dirty="0">
                <a:latin typeface="Calibri" panose="020F0502020204030204" pitchFamily="34" charset="0"/>
              </a:rPr>
              <a:t> &amp; </a:t>
            </a:r>
            <a:r>
              <a:rPr lang="en-US" sz="2800" b="0" i="0" dirty="0" err="1">
                <a:latin typeface="Calibri" panose="020F0502020204030204" pitchFamily="34" charset="0"/>
              </a:rPr>
              <a:t>superantigen</a:t>
            </a:r>
            <a:r>
              <a:rPr lang="en-US" sz="2800" b="0" i="0" dirty="0">
                <a:latin typeface="Calibri" panose="020F0502020204030204" pitchFamily="34" charset="0"/>
              </a:rPr>
              <a:t> exotoxins </a:t>
            </a:r>
          </a:p>
          <a:p>
            <a:pPr marL="609600" indent="-609600" algn="l" eaLnBrk="1" hangingPunct="1">
              <a:lnSpc>
                <a:spcPct val="2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</a:pPr>
            <a:r>
              <a:rPr lang="en-US" sz="2800" b="0" i="0" dirty="0">
                <a:latin typeface="Calibri" panose="020F0502020204030204" pitchFamily="34" charset="0"/>
              </a:rPr>
              <a:t>Enzymes &amp;</a:t>
            </a:r>
          </a:p>
          <a:p>
            <a:pPr marL="609600" indent="-609600" algn="l" eaLnBrk="1" hangingPunct="1">
              <a:lnSpc>
                <a:spcPct val="2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AutoNum type="arabicPeriod"/>
            </a:pPr>
            <a:r>
              <a:rPr lang="en-US" sz="2800" b="0" i="0" dirty="0">
                <a:latin typeface="Calibri" panose="020F0502020204030204" pitchFamily="34" charset="0"/>
              </a:rPr>
              <a:t>Cell associated polymers and surface proteins</a:t>
            </a:r>
          </a:p>
        </p:txBody>
      </p:sp>
    </p:spTree>
    <p:extLst>
      <p:ext uri="{BB962C8B-B14F-4D97-AF65-F5344CB8AC3E}">
        <p14:creationId xmlns:p14="http://schemas.microsoft.com/office/powerpoint/2010/main" val="389205622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86600" cy="10080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Toxins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70925" cy="50403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0066"/>
                </a:solidFill>
              </a:rPr>
              <a:t>Haemolysins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- </a:t>
            </a:r>
            <a:r>
              <a:rPr lang="en-US" sz="2800" dirty="0" err="1"/>
              <a:t>Cytolytic</a:t>
            </a:r>
            <a:r>
              <a:rPr lang="en-US" sz="2800" dirty="0"/>
              <a:t>, </a:t>
            </a:r>
            <a:r>
              <a:rPr lang="en-US" sz="2800" dirty="0" err="1"/>
              <a:t>lyse</a:t>
            </a:r>
            <a:r>
              <a:rPr lang="en-US" sz="2800" dirty="0"/>
              <a:t> RBCs of various animal species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Leucocidins</a:t>
            </a:r>
            <a:r>
              <a:rPr lang="en-US" sz="2800" dirty="0"/>
              <a:t> - Kills leucocytes</a:t>
            </a:r>
          </a:p>
          <a:p>
            <a:pPr lvl="1"/>
            <a:r>
              <a:rPr lang="en-US" sz="2800" b="1" dirty="0">
                <a:solidFill>
                  <a:srgbClr val="FF0066"/>
                </a:solidFill>
              </a:rPr>
              <a:t>Enterotoxin A to E</a:t>
            </a:r>
            <a:r>
              <a:rPr lang="en-US" sz="2800" dirty="0"/>
              <a:t>  - Food poisoning</a:t>
            </a:r>
          </a:p>
          <a:p>
            <a:pPr lvl="1"/>
            <a:r>
              <a:rPr lang="en-US" sz="2800" dirty="0"/>
              <a:t>heat stable </a:t>
            </a:r>
            <a:r>
              <a:rPr lang="en-US" sz="2800" dirty="0" err="1"/>
              <a:t>entero</a:t>
            </a:r>
            <a:r>
              <a:rPr lang="en-US" sz="2800" dirty="0"/>
              <a:t> toxin acts on gut</a:t>
            </a:r>
          </a:p>
          <a:p>
            <a:pPr lvl="1"/>
            <a:r>
              <a:rPr lang="en-US" sz="2800" b="1" dirty="0"/>
              <a:t>produces severe vomiting </a:t>
            </a:r>
            <a:r>
              <a:rPr lang="en-US" sz="2800" dirty="0"/>
              <a:t>following a very short incubation period</a:t>
            </a:r>
          </a:p>
          <a:p>
            <a:pPr lvl="1"/>
            <a:r>
              <a:rPr lang="en-US" sz="2800" dirty="0"/>
              <a:t>Resolves on its own within about 24 hours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Toxic shock syndrome toxin </a:t>
            </a:r>
            <a:r>
              <a:rPr lang="en-US" sz="2800" dirty="0">
                <a:solidFill>
                  <a:srgbClr val="FF0066"/>
                </a:solidFill>
              </a:rPr>
              <a:t>(TSST/ </a:t>
            </a:r>
            <a:r>
              <a:rPr lang="en-US" sz="2800" dirty="0" err="1">
                <a:solidFill>
                  <a:srgbClr val="FF0066"/>
                </a:solidFill>
              </a:rPr>
              <a:t>Enterotoxin</a:t>
            </a:r>
            <a:r>
              <a:rPr lang="en-US" sz="2800" dirty="0">
                <a:solidFill>
                  <a:srgbClr val="FF0066"/>
                </a:solidFill>
              </a:rPr>
              <a:t> F)</a:t>
            </a:r>
            <a:r>
              <a:rPr lang="en-US" sz="2800" dirty="0"/>
              <a:t> – Toxic Shock Syndrome: rash, desquamation, multi organ failure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0066"/>
                </a:solidFill>
              </a:rPr>
              <a:t>Epidermolytic</a:t>
            </a:r>
            <a:r>
              <a:rPr lang="en-US" sz="2800" b="1" dirty="0">
                <a:solidFill>
                  <a:srgbClr val="FF0066"/>
                </a:solidFill>
              </a:rPr>
              <a:t> ( </a:t>
            </a:r>
            <a:r>
              <a:rPr lang="en-US" sz="2800" b="1" dirty="0" err="1">
                <a:solidFill>
                  <a:srgbClr val="FF0066"/>
                </a:solidFill>
              </a:rPr>
              <a:t>Exfoliative</a:t>
            </a:r>
            <a:r>
              <a:rPr lang="en-US" sz="2800" b="1" dirty="0">
                <a:solidFill>
                  <a:srgbClr val="FF0066"/>
                </a:solidFill>
              </a:rPr>
              <a:t> ) </a:t>
            </a:r>
            <a:r>
              <a:rPr lang="en-US" sz="2800" dirty="0">
                <a:solidFill>
                  <a:srgbClr val="FF0066"/>
                </a:solidFill>
              </a:rPr>
              <a:t>toxin   A &amp; B</a:t>
            </a:r>
            <a:r>
              <a:rPr lang="en-US" sz="2800" dirty="0"/>
              <a:t> – SSSS:         Staphylococcal scalded skin syndrome (epidermal splitting &amp; exfoliation)</a:t>
            </a:r>
          </a:p>
        </p:txBody>
      </p:sp>
    </p:spTree>
    <p:extLst>
      <p:ext uri="{BB962C8B-B14F-4D97-AF65-F5344CB8AC3E}">
        <p14:creationId xmlns:p14="http://schemas.microsoft.com/office/powerpoint/2010/main" val="225027561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-152400"/>
            <a:ext cx="7686675" cy="9525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Extracellular enzymes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443913" cy="51117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Organisms also naturally produce H</a:t>
            </a:r>
            <a:r>
              <a:rPr lang="en-GB" sz="2800" baseline="-25000" dirty="0"/>
              <a:t>2</a:t>
            </a:r>
            <a:r>
              <a:rPr lang="en-GB" sz="2800" dirty="0"/>
              <a:t>O</a:t>
            </a:r>
            <a:r>
              <a:rPr lang="en-GB" sz="2800" baseline="-25000" dirty="0"/>
              <a:t>2</a:t>
            </a:r>
            <a:r>
              <a:rPr lang="en-GB" sz="2800" dirty="0"/>
              <a:t> as a by-product of oxidative metabolism------------oxidative cell damage</a:t>
            </a:r>
            <a:endParaRPr lang="en-US" sz="2800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Catalase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– enhance their survival in phagocytes by inactivating toxic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&amp; free radicals released after the ingestion of staphylococci.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Coagulase</a:t>
            </a:r>
            <a:r>
              <a:rPr lang="en-US" sz="2800" dirty="0"/>
              <a:t> - Clots plasma, responsible for </a:t>
            </a:r>
            <a:r>
              <a:rPr lang="en-US" sz="2800" dirty="0">
                <a:solidFill>
                  <a:schemeClr val="bg2"/>
                </a:solidFill>
              </a:rPr>
              <a:t>‘</a:t>
            </a:r>
            <a:r>
              <a:rPr lang="en-US" sz="2800" dirty="0">
                <a:solidFill>
                  <a:srgbClr val="002060"/>
                </a:solidFill>
              </a:rPr>
              <a:t>tube coagulase test’, confirmatory test for </a:t>
            </a:r>
            <a:r>
              <a:rPr lang="en-US" sz="2800" i="1" dirty="0">
                <a:solidFill>
                  <a:srgbClr val="002060"/>
                </a:solidFill>
              </a:rPr>
              <a:t>S. aureus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0066"/>
                </a:solidFill>
              </a:rPr>
              <a:t>Hyaluronidase</a:t>
            </a:r>
            <a:r>
              <a:rPr lang="en-US" sz="2800" dirty="0"/>
              <a:t> - Breaks down hyaluronic acid (connective tissue): initiation &amp; spread of infection</a:t>
            </a: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FF0066"/>
                </a:solidFill>
              </a:rPr>
              <a:t>Fibrinolysin</a:t>
            </a:r>
            <a:r>
              <a:rPr lang="en-US" sz="2800" b="1" dirty="0">
                <a:solidFill>
                  <a:srgbClr val="FF0066"/>
                </a:solidFill>
              </a:rPr>
              <a:t> (</a:t>
            </a:r>
            <a:r>
              <a:rPr lang="en-US" sz="2800" b="1" dirty="0" err="1">
                <a:solidFill>
                  <a:srgbClr val="FF0066"/>
                </a:solidFill>
              </a:rPr>
              <a:t>Staphylokinase</a:t>
            </a:r>
            <a:r>
              <a:rPr lang="en-US" sz="2800" b="1" dirty="0">
                <a:solidFill>
                  <a:srgbClr val="FF0066"/>
                </a:solidFill>
              </a:rPr>
              <a:t>)</a:t>
            </a:r>
            <a:r>
              <a:rPr lang="en-US" sz="2800" b="1" dirty="0"/>
              <a:t> </a:t>
            </a:r>
            <a:r>
              <a:rPr lang="en-US" sz="2800" dirty="0"/>
              <a:t>- Lyses fibrin clots: spread of infection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Nuclease</a:t>
            </a:r>
            <a:r>
              <a:rPr lang="en-US" sz="2800" dirty="0"/>
              <a:t> - hydrolyses DNA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Lipase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dirty="0" err="1"/>
              <a:t>Lipolytic</a:t>
            </a:r>
            <a:r>
              <a:rPr lang="en-US" sz="2800" dirty="0"/>
              <a:t>: infection of skin &amp; subcutaneous tissue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tissue-degrading enzymes – bacteria spreads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628-E17A-4B2D-8798-B86012FFAB03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8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Surface  proteins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6868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66"/>
                </a:solidFill>
              </a:rPr>
              <a:t>Protein A</a:t>
            </a:r>
            <a:r>
              <a:rPr lang="en-US" sz="2800" dirty="0"/>
              <a:t>  -  </a:t>
            </a:r>
            <a:r>
              <a:rPr lang="en-US" sz="2800" dirty="0" err="1"/>
              <a:t>Antiphagocytic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Binds </a:t>
            </a:r>
            <a:r>
              <a:rPr lang="en-GB" sz="2800" dirty="0" err="1"/>
              <a:t>IgG</a:t>
            </a:r>
            <a:r>
              <a:rPr lang="en-GB" sz="2800" dirty="0"/>
              <a:t> molecules by their </a:t>
            </a:r>
            <a:r>
              <a:rPr lang="en-GB" sz="2800" dirty="0" err="1"/>
              <a:t>Fc</a:t>
            </a:r>
            <a:r>
              <a:rPr lang="en-GB" sz="2800" dirty="0"/>
              <a:t> region.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In serum, the bacteria will bind </a:t>
            </a:r>
            <a:r>
              <a:rPr lang="en-GB" sz="2800" dirty="0" err="1"/>
              <a:t>IgG</a:t>
            </a:r>
            <a:r>
              <a:rPr lang="en-GB" sz="2800" dirty="0"/>
              <a:t> molecules in the wrong orientation on their surface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Disrupts </a:t>
            </a:r>
            <a:r>
              <a:rPr lang="en-GB" sz="2800" dirty="0" err="1"/>
              <a:t>opsonization</a:t>
            </a:r>
            <a:r>
              <a:rPr lang="en-GB" sz="2800" dirty="0"/>
              <a:t> and phagocytosis.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Mutants of </a:t>
            </a:r>
            <a:r>
              <a:rPr lang="en-GB" sz="2800" i="1" dirty="0"/>
              <a:t>S. aureus</a:t>
            </a:r>
            <a:r>
              <a:rPr lang="en-GB" sz="2800" dirty="0"/>
              <a:t> lacking protein A are more efficiently </a:t>
            </a:r>
            <a:r>
              <a:rPr lang="en-GB" sz="2800" dirty="0" err="1"/>
              <a:t>phagocytosed</a:t>
            </a:r>
            <a:r>
              <a:rPr lang="en-GB" sz="2800" dirty="0"/>
              <a:t> in vitro, and mutants in infection models have diminished virulence. </a:t>
            </a:r>
            <a:br>
              <a:rPr lang="en-GB" sz="2800" dirty="0"/>
            </a:br>
            <a:endParaRPr lang="en-US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F3F1-703F-4E6A-97E5-CF0AADB9E5DE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48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44538" y="1268413"/>
            <a:ext cx="7715250" cy="4968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3319" name="Picture 7" descr="dis-2"/>
          <p:cNvPicPr>
            <a:picLocks noChangeAspect="1" noChangeArrowheads="1"/>
          </p:cNvPicPr>
          <p:nvPr/>
        </p:nvPicPr>
        <p:blipFill>
          <a:blip r:embed="rId2" cstate="print"/>
          <a:srcRect r="2853" b="6912"/>
          <a:stretch>
            <a:fillRect/>
          </a:stretch>
        </p:blipFill>
        <p:spPr bwMode="auto">
          <a:xfrm>
            <a:off x="820738" y="1344613"/>
            <a:ext cx="7566025" cy="4824412"/>
          </a:xfrm>
          <a:prstGeom prst="rect">
            <a:avLst/>
          </a:prstGeom>
          <a:noFill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11560" y="471488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4000" b="1" i="0" dirty="0">
                <a:solidFill>
                  <a:srgbClr val="FF0000"/>
                </a:solidFill>
                <a:latin typeface="+mj-lt"/>
              </a:rPr>
              <a:t>Methods of sterilization (II)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Protein A inhibits phagocytosis</a:t>
            </a:r>
            <a:b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FAA954-C303-4EF8-A8A5-A185BBA9E96A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3028454">
            <a:off x="1980407" y="3734593"/>
            <a:ext cx="685800" cy="411163"/>
            <a:chOff x="1008" y="2429"/>
            <a:chExt cx="432" cy="25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2569427">
              <a:off x="1008" y="2537"/>
              <a:ext cx="432" cy="151"/>
              <a:chOff x="2064" y="2495"/>
              <a:chExt cx="432" cy="151"/>
            </a:xfrm>
          </p:grpSpPr>
          <p:sp>
            <p:nvSpPr>
              <p:cNvPr id="55301" name="Line 5"/>
              <p:cNvSpPr>
                <a:spLocks noChangeShapeType="1"/>
              </p:cNvSpPr>
              <p:nvPr/>
            </p:nvSpPr>
            <p:spPr bwMode="auto">
              <a:xfrm flipV="1">
                <a:off x="2056" y="254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02" name="Line 6"/>
              <p:cNvSpPr>
                <a:spLocks noChangeShapeType="1"/>
              </p:cNvSpPr>
              <p:nvPr/>
            </p:nvSpPr>
            <p:spPr bwMode="auto">
              <a:xfrm rot="2734745">
                <a:off x="2310" y="2573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03" name="Line 7"/>
              <p:cNvSpPr>
                <a:spLocks noChangeShapeType="1"/>
              </p:cNvSpPr>
              <p:nvPr/>
            </p:nvSpPr>
            <p:spPr bwMode="auto">
              <a:xfrm rot="40827301">
                <a:off x="2340" y="2501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304" name="Oval 8"/>
            <p:cNvSpPr>
              <a:spLocks noChangeArrowheads="1"/>
            </p:cNvSpPr>
            <p:nvPr/>
          </p:nvSpPr>
          <p:spPr bwMode="auto">
            <a:xfrm>
              <a:off x="1056" y="2429"/>
              <a:ext cx="115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3028454">
            <a:off x="5196682" y="3871118"/>
            <a:ext cx="685800" cy="411163"/>
            <a:chOff x="1008" y="2429"/>
            <a:chExt cx="432" cy="259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rot="2569427">
              <a:off x="1008" y="2537"/>
              <a:ext cx="432" cy="151"/>
              <a:chOff x="2064" y="2495"/>
              <a:chExt cx="432" cy="151"/>
            </a:xfrm>
          </p:grpSpPr>
          <p:sp>
            <p:nvSpPr>
              <p:cNvPr id="55307" name="Line 11"/>
              <p:cNvSpPr>
                <a:spLocks noChangeShapeType="1"/>
              </p:cNvSpPr>
              <p:nvPr/>
            </p:nvSpPr>
            <p:spPr bwMode="auto">
              <a:xfrm flipV="1">
                <a:off x="2056" y="254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08" name="Line 12"/>
              <p:cNvSpPr>
                <a:spLocks noChangeShapeType="1"/>
              </p:cNvSpPr>
              <p:nvPr/>
            </p:nvSpPr>
            <p:spPr bwMode="auto">
              <a:xfrm rot="2734745">
                <a:off x="2310" y="2573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09" name="Line 13"/>
              <p:cNvSpPr>
                <a:spLocks noChangeShapeType="1"/>
              </p:cNvSpPr>
              <p:nvPr/>
            </p:nvSpPr>
            <p:spPr bwMode="auto">
              <a:xfrm rot="40827301">
                <a:off x="2340" y="2501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310" name="Oval 14"/>
            <p:cNvSpPr>
              <a:spLocks noChangeArrowheads="1"/>
            </p:cNvSpPr>
            <p:nvPr/>
          </p:nvSpPr>
          <p:spPr bwMode="auto">
            <a:xfrm>
              <a:off x="1056" y="2429"/>
              <a:ext cx="115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3028454">
            <a:off x="3947319" y="3794919"/>
            <a:ext cx="685800" cy="411162"/>
            <a:chOff x="1008" y="2429"/>
            <a:chExt cx="432" cy="25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 rot="2569427">
              <a:off x="1008" y="2537"/>
              <a:ext cx="432" cy="151"/>
              <a:chOff x="2064" y="2495"/>
              <a:chExt cx="432" cy="151"/>
            </a:xfrm>
          </p:grpSpPr>
          <p:sp>
            <p:nvSpPr>
              <p:cNvPr id="55313" name="Line 17"/>
              <p:cNvSpPr>
                <a:spLocks noChangeShapeType="1"/>
              </p:cNvSpPr>
              <p:nvPr/>
            </p:nvSpPr>
            <p:spPr bwMode="auto">
              <a:xfrm flipV="1">
                <a:off x="2056" y="254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14" name="Line 18"/>
              <p:cNvSpPr>
                <a:spLocks noChangeShapeType="1"/>
              </p:cNvSpPr>
              <p:nvPr/>
            </p:nvSpPr>
            <p:spPr bwMode="auto">
              <a:xfrm rot="2734745">
                <a:off x="2310" y="2573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15" name="Line 19"/>
              <p:cNvSpPr>
                <a:spLocks noChangeShapeType="1"/>
              </p:cNvSpPr>
              <p:nvPr/>
            </p:nvSpPr>
            <p:spPr bwMode="auto">
              <a:xfrm rot="40827301">
                <a:off x="2340" y="2501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316" name="Oval 20"/>
            <p:cNvSpPr>
              <a:spLocks noChangeArrowheads="1"/>
            </p:cNvSpPr>
            <p:nvPr/>
          </p:nvSpPr>
          <p:spPr bwMode="auto">
            <a:xfrm>
              <a:off x="1056" y="2429"/>
              <a:ext cx="115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 rot="3028454">
            <a:off x="3185319" y="3794919"/>
            <a:ext cx="685800" cy="411162"/>
            <a:chOff x="1008" y="2429"/>
            <a:chExt cx="432" cy="259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 rot="2569427">
              <a:off x="1008" y="2537"/>
              <a:ext cx="432" cy="151"/>
              <a:chOff x="2064" y="2495"/>
              <a:chExt cx="432" cy="151"/>
            </a:xfrm>
          </p:grpSpPr>
          <p:sp>
            <p:nvSpPr>
              <p:cNvPr id="55319" name="Line 23"/>
              <p:cNvSpPr>
                <a:spLocks noChangeShapeType="1"/>
              </p:cNvSpPr>
              <p:nvPr/>
            </p:nvSpPr>
            <p:spPr bwMode="auto">
              <a:xfrm flipV="1">
                <a:off x="2056" y="2544"/>
                <a:ext cx="28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20" name="Line 24"/>
              <p:cNvSpPr>
                <a:spLocks noChangeShapeType="1"/>
              </p:cNvSpPr>
              <p:nvPr/>
            </p:nvSpPr>
            <p:spPr bwMode="auto">
              <a:xfrm rot="2734745">
                <a:off x="2310" y="2573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321" name="Line 25"/>
              <p:cNvSpPr>
                <a:spLocks noChangeShapeType="1"/>
              </p:cNvSpPr>
              <p:nvPr/>
            </p:nvSpPr>
            <p:spPr bwMode="auto">
              <a:xfrm rot="40827301">
                <a:off x="2340" y="2501"/>
                <a:ext cx="150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5322" name="Oval 26"/>
            <p:cNvSpPr>
              <a:spLocks noChangeArrowheads="1"/>
            </p:cNvSpPr>
            <p:nvPr/>
          </p:nvSpPr>
          <p:spPr bwMode="auto">
            <a:xfrm>
              <a:off x="1056" y="2429"/>
              <a:ext cx="115" cy="1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5715000" y="35052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6553200" y="3317875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 A</a:t>
            </a:r>
            <a:endParaRPr lang="en-US" sz="2400" b="0" i="0"/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-76200" y="33528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</a:rPr>
              <a:t>immunoglobulin</a:t>
            </a:r>
            <a:endParaRPr lang="en-US" sz="2400" b="0" i="0"/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 flipH="1" flipV="1">
            <a:off x="1219200" y="38100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6" name="AutoShape 31"/>
          <p:cNvSpPr>
            <a:spLocks noChangeArrowheads="1"/>
          </p:cNvSpPr>
          <p:nvPr/>
        </p:nvSpPr>
        <p:spPr bwMode="auto">
          <a:xfrm rot="5610406">
            <a:off x="3162300" y="2324100"/>
            <a:ext cx="381000" cy="304800"/>
          </a:xfrm>
          <a:prstGeom prst="moon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2400" b="0" i="0">
              <a:solidFill>
                <a:srgbClr val="FFCC66"/>
              </a:solidFill>
            </a:endParaRPr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 rot="5610406">
            <a:off x="4152900" y="2324100"/>
            <a:ext cx="381000" cy="304800"/>
          </a:xfrm>
          <a:prstGeom prst="moon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29" name="Line 33"/>
          <p:cNvSpPr>
            <a:spLocks noChangeShapeType="1"/>
          </p:cNvSpPr>
          <p:nvPr/>
        </p:nvSpPr>
        <p:spPr bwMode="auto">
          <a:xfrm flipH="1">
            <a:off x="2209800" y="2590800"/>
            <a:ext cx="838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495300" y="2590800"/>
            <a:ext cx="167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effectLst>
                  <a:outerShdw blurRad="38100" dist="38100" dir="2700000" algn="tl">
                    <a:srgbClr val="C0C0C0"/>
                  </a:outerShdw>
                </a:effectLst>
              </a:rPr>
              <a:t>Fc receptor</a:t>
            </a:r>
            <a:endParaRPr lang="en-US" sz="2400" b="0" i="0"/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6604000" y="38862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BACTERIUM </a:t>
            </a:r>
          </a:p>
        </p:txBody>
      </p:sp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6477000" y="2362200"/>
            <a:ext cx="214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PHAGOCYTE</a:t>
            </a:r>
            <a:endParaRPr lang="en-US" sz="2400" b="0" i="0">
              <a:solidFill>
                <a:srgbClr val="9900FF"/>
              </a:solidFill>
            </a:endParaRPr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990600" y="4419600"/>
            <a:ext cx="7010400" cy="457200"/>
          </a:xfrm>
          <a:prstGeom prst="rec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914400" y="1676400"/>
            <a:ext cx="7086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4953000"/>
            <a:ext cx="8153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i="0" dirty="0"/>
              <a:t>An </a:t>
            </a:r>
            <a:r>
              <a:rPr lang="en-GB" sz="2000" i="0" dirty="0" err="1"/>
              <a:t>Fc</a:t>
            </a:r>
            <a:r>
              <a:rPr lang="en-GB" sz="2000" i="0" dirty="0"/>
              <a:t> receptor (Fragment, </a:t>
            </a:r>
            <a:r>
              <a:rPr lang="en-GB" sz="2000" i="0" dirty="0" err="1"/>
              <a:t>crystallizable</a:t>
            </a:r>
            <a:r>
              <a:rPr lang="en-GB" sz="2000" i="0" dirty="0"/>
              <a:t>) region is a protein found on the surface of certain cells of the immune system. </a:t>
            </a:r>
          </a:p>
          <a:p>
            <a:r>
              <a:rPr lang="en-GB" sz="2000" i="0" dirty="0" err="1"/>
              <a:t>Fc</a:t>
            </a:r>
            <a:r>
              <a:rPr lang="en-GB" sz="2000" i="0" dirty="0"/>
              <a:t> receptors bind to antibodies that are attached to infected cells or invading pathogens. Their activity stimulates </a:t>
            </a:r>
            <a:r>
              <a:rPr lang="en-GB" sz="2000" i="0" dirty="0" err="1"/>
              <a:t>phagocytic</a:t>
            </a:r>
            <a:r>
              <a:rPr lang="en-GB" sz="2000" i="0" dirty="0"/>
              <a:t> or </a:t>
            </a:r>
            <a:r>
              <a:rPr lang="en-GB" sz="2000" i="0" dirty="0" err="1"/>
              <a:t>cytotoxic</a:t>
            </a:r>
            <a:r>
              <a:rPr lang="en-GB" sz="2000" i="0" dirty="0"/>
              <a:t> cells to destroy microbes, or infected cells.  </a:t>
            </a:r>
          </a:p>
          <a:p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3611919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122B2-EB1D-4918-B157-BE5BF9FFEA36}" type="slidenum">
              <a:rPr lang="en-US"/>
              <a:pPr/>
              <a:t>61</a:t>
            </a:fld>
            <a:endParaRPr lang="en-US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8788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4000" b="1" i="0" dirty="0">
                <a:solidFill>
                  <a:srgbClr val="FF0000"/>
                </a:solidFill>
                <a:latin typeface="Calibri" panose="020F0502020204030204" pitchFamily="34" charset="0"/>
              </a:rPr>
              <a:t>Pathogenicity </a:t>
            </a:r>
            <a:br>
              <a:rPr lang="en-US" sz="4000" i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rgbClr val="FF0000"/>
                </a:solidFill>
                <a:latin typeface="Calibri" panose="020F0502020204030204" pitchFamily="34" charset="0"/>
              </a:rPr>
              <a:t>(Staphylococcal diseases)</a:t>
            </a:r>
          </a:p>
        </p:txBody>
      </p:sp>
      <p:pic>
        <p:nvPicPr>
          <p:cNvPr id="210949" name="Picture 5" descr="staph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295400" y="1905000"/>
            <a:ext cx="6629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766476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1A121-CA85-4AFE-BB3A-191D8B2AD67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88924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95300" indent="-495300" algn="ctr">
              <a:defRPr/>
            </a:pPr>
            <a:r>
              <a:rPr lang="en-US" sz="3600" b="1" i="0" dirty="0">
                <a:solidFill>
                  <a:srgbClr val="FF0000"/>
                </a:solidFill>
                <a:latin typeface="Calibri" panose="020F0502020204030204" pitchFamily="34" charset="0"/>
              </a:rPr>
              <a:t>	One of commonest opportunistic </a:t>
            </a:r>
          </a:p>
          <a:p>
            <a:pPr marL="495300" indent="-495300" algn="ctr">
              <a:defRPr/>
            </a:pPr>
            <a:r>
              <a:rPr lang="en-US" sz="3600" b="1" i="0" dirty="0">
                <a:solidFill>
                  <a:srgbClr val="FF0000"/>
                </a:solidFill>
                <a:latin typeface="Calibri" panose="020F0502020204030204" pitchFamily="34" charset="0"/>
              </a:rPr>
              <a:t>     infections _hospital and community:</a:t>
            </a:r>
            <a:endParaRPr lang="en-US" sz="3600" b="1" i="0" dirty="0">
              <a:latin typeface="Calibri" panose="020F0502020204030204" pitchFamily="34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22325" y="1630363"/>
            <a:ext cx="22284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  pneumonia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820738" y="2270126"/>
            <a:ext cx="251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  osteomyelitis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820738" y="2849563"/>
            <a:ext cx="3446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i="0" dirty="0">
                <a:latin typeface="Calibri" panose="020F0502020204030204" pitchFamily="34" charset="0"/>
              </a:rPr>
              <a:t>  septic arthritis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820738" y="3459163"/>
            <a:ext cx="2213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>
                <a:latin typeface="Calibri" panose="020F0502020204030204" pitchFamily="34" charset="0"/>
              </a:rPr>
              <a:t>  bacteremia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820738" y="4068763"/>
            <a:ext cx="2372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>
                <a:latin typeface="Calibri" panose="020F0502020204030204" pitchFamily="34" charset="0"/>
              </a:rPr>
              <a:t>  endocarditis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820738" y="4678363"/>
            <a:ext cx="2837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>
                <a:latin typeface="Calibri" panose="020F0502020204030204" pitchFamily="34" charset="0"/>
              </a:rPr>
              <a:t>  abscesses/boils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820738" y="5287963"/>
            <a:ext cx="3565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i="0">
                <a:latin typeface="Calibri" panose="020F0502020204030204" pitchFamily="34" charset="0"/>
              </a:rPr>
              <a:t>  other skin infections</a:t>
            </a:r>
          </a:p>
        </p:txBody>
      </p:sp>
    </p:spTree>
    <p:extLst>
      <p:ext uri="{BB962C8B-B14F-4D97-AF65-F5344CB8AC3E}">
        <p14:creationId xmlns:p14="http://schemas.microsoft.com/office/powerpoint/2010/main" val="559517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15416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Pathogenicity of </a:t>
            </a:r>
            <a:r>
              <a:rPr lang="en-US" sz="4000" b="1" i="1" dirty="0">
                <a:solidFill>
                  <a:srgbClr val="FF0000"/>
                </a:solidFill>
                <a:latin typeface="Arial" pitchFamily="34" charset="0"/>
              </a:rPr>
              <a:t>S. aureus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928992" cy="5328592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Cutaneous</a:t>
            </a:r>
            <a:r>
              <a:rPr lang="en-US" b="1" dirty="0">
                <a:solidFill>
                  <a:srgbClr val="FF0000"/>
                </a:solidFill>
              </a:rPr>
              <a:t> infections </a:t>
            </a:r>
            <a:r>
              <a:rPr lang="en-US" dirty="0">
                <a:solidFill>
                  <a:srgbClr val="FF0000"/>
                </a:solidFill>
              </a:rPr>
              <a:t>– </a:t>
            </a:r>
          </a:p>
          <a:p>
            <a:r>
              <a:rPr lang="en-US" sz="2800" dirty="0"/>
              <a:t>Folliculitis (boils), furuncle, burns and wounds, </a:t>
            </a:r>
            <a:r>
              <a:rPr lang="en-US" dirty="0"/>
              <a:t>Boils</a:t>
            </a:r>
          </a:p>
          <a:p>
            <a:r>
              <a:rPr lang="en-US" dirty="0" err="1"/>
              <a:t>Styes</a:t>
            </a:r>
            <a:endParaRPr lang="en-US" dirty="0"/>
          </a:p>
          <a:p>
            <a:r>
              <a:rPr lang="en-US" dirty="0"/>
              <a:t>Furuncles (infection of hair follicle)</a:t>
            </a:r>
          </a:p>
          <a:p>
            <a:r>
              <a:rPr lang="en-US" dirty="0" err="1"/>
              <a:t>Carbancles</a:t>
            </a:r>
            <a:r>
              <a:rPr lang="en-US" dirty="0"/>
              <a:t> (infection of several hair follicles)</a:t>
            </a:r>
          </a:p>
          <a:p>
            <a:r>
              <a:rPr lang="en-US" dirty="0"/>
              <a:t>Wound infections (progressive appearance of swelling and pain in a surgical wound after about 2 days from the surgery)</a:t>
            </a:r>
          </a:p>
          <a:p>
            <a:r>
              <a:rPr lang="en-US" dirty="0"/>
              <a:t>Impetigo (skin lesion with blisters that break and become covered with crusting exudate)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0C34-BBA1-47CD-A3DD-FEC60EBC1F79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053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43408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Pathogenicity of </a:t>
            </a:r>
            <a:r>
              <a:rPr lang="en-US" sz="4000" b="1" i="1" dirty="0">
                <a:solidFill>
                  <a:srgbClr val="FF0000"/>
                </a:solidFill>
                <a:latin typeface="Arial" pitchFamily="34" charset="0"/>
              </a:rPr>
              <a:t>S. aureus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476672"/>
            <a:ext cx="8712968" cy="475138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Deep infections </a:t>
            </a:r>
            <a:r>
              <a:rPr lang="en-US" sz="2800" dirty="0">
                <a:solidFill>
                  <a:srgbClr val="FF0000"/>
                </a:solidFill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Osteomyelitis</a:t>
            </a:r>
            <a:r>
              <a:rPr lang="en-US" sz="2400" dirty="0"/>
              <a:t>, abscesses, pneumonia, </a:t>
            </a:r>
            <a:r>
              <a:rPr lang="en-US" sz="2400" b="1" dirty="0"/>
              <a:t>endocarditis,</a:t>
            </a:r>
            <a:r>
              <a:rPr lang="en-US" sz="2400" dirty="0"/>
              <a:t> septicemia, septic arthritis.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Breast abscess can occur in 1-3% of nursing mothers in </a:t>
            </a:r>
            <a:r>
              <a:rPr lang="en-US" sz="2400" b="1" dirty="0" err="1">
                <a:latin typeface="Calibri" panose="020F0502020204030204" pitchFamily="34" charset="0"/>
              </a:rPr>
              <a:t>puerperiem</a:t>
            </a:r>
            <a:endParaRPr lang="en-US" sz="2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Can produce mild to severe disease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</a:rPr>
              <a:t>Other sites </a:t>
            </a:r>
            <a:r>
              <a:rPr lang="en-US" sz="2400" dirty="0">
                <a:latin typeface="Calibri" panose="020F0502020204030204" pitchFamily="34" charset="0"/>
              </a:rPr>
              <a:t>- kidney, brain from septic foci in blood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Predisposing: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Multiple </a:t>
            </a:r>
            <a:r>
              <a:rPr lang="en-US" sz="2400" dirty="0" err="1">
                <a:latin typeface="Calibri" panose="020F0502020204030204" pitchFamily="34" charset="0"/>
              </a:rPr>
              <a:t>abscesses,septicemia</a:t>
            </a:r>
            <a:r>
              <a:rPr lang="en-US" sz="2400" dirty="0">
                <a:latin typeface="Calibri" panose="020F0502020204030204" pitchFamily="34" charset="0"/>
              </a:rPr>
              <a:t> (IV drug users; diabetes)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Staphylococcal pneumonia following viral infections</a:t>
            </a:r>
          </a:p>
          <a:p>
            <a:pPr>
              <a:lnSpc>
                <a:spcPct val="2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0C34-BBA1-47CD-A3DD-FEC60EBC1F79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9655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15416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Pathogenicity of </a:t>
            </a:r>
            <a:r>
              <a:rPr lang="en-US" sz="4000" b="1" i="1" dirty="0">
                <a:solidFill>
                  <a:srgbClr val="FF0000"/>
                </a:solidFill>
                <a:latin typeface="Arial" pitchFamily="34" charset="0"/>
              </a:rPr>
              <a:t>S. aureus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712968" cy="47513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Toxin mediated infections </a:t>
            </a:r>
            <a:r>
              <a:rPr lang="en-US" sz="2800" dirty="0">
                <a:solidFill>
                  <a:srgbClr val="FF9933"/>
                </a:solidFill>
              </a:rPr>
              <a:t>– </a:t>
            </a:r>
          </a:p>
          <a:p>
            <a:pPr lvl="1"/>
            <a:r>
              <a:rPr lang="en-US" dirty="0"/>
              <a:t>Staphylococcal scalded skin syndrome (SSSS),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Disease of young children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Mediated</a:t>
            </a:r>
            <a:r>
              <a:rPr lang="en-US" sz="2800" dirty="0"/>
              <a:t> through minor Staphylococcal infection by ‘</a:t>
            </a:r>
            <a:r>
              <a:rPr lang="en-US" sz="2800" b="1" dirty="0" err="1"/>
              <a:t>epidermolytic</a:t>
            </a:r>
            <a:r>
              <a:rPr lang="en-US" sz="2800" b="1" dirty="0"/>
              <a:t> toxin</a:t>
            </a:r>
            <a:r>
              <a:rPr lang="en-US" sz="2800" dirty="0"/>
              <a:t>’ producing strains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Mild erythema and blistering of skin followed by </a:t>
            </a:r>
            <a:r>
              <a:rPr lang="en-US" sz="2800" b="1" dirty="0"/>
              <a:t>shedding of sheets of epidermis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Children are otherwise healthy and most eventually recover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0C34-BBA1-47CD-A3DD-FEC60EBC1F79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4820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E12BC-DF31-400B-8505-33262A3479CB}" type="slidenum">
              <a:rPr lang="en-US"/>
              <a:pPr/>
              <a:t>66</a:t>
            </a:fld>
            <a:endParaRPr lang="en-US"/>
          </a:p>
        </p:txBody>
      </p:sp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33375"/>
            <a:ext cx="3162300" cy="237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33375"/>
            <a:ext cx="3168650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1928813" y="27749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Abscess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6157913" y="2701925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Folliculitis</a:t>
            </a:r>
          </a:p>
        </p:txBody>
      </p:sp>
      <p:pic>
        <p:nvPicPr>
          <p:cNvPr id="234505" name="Picture 9" descr="tss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573463"/>
            <a:ext cx="32400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4506" name="Picture 10" descr="SS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500438"/>
            <a:ext cx="2881313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1116013" y="573405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Toxic shock syndrome</a:t>
            </a:r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6516688" y="57340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SSSS</a:t>
            </a:r>
          </a:p>
        </p:txBody>
      </p:sp>
    </p:spTree>
    <p:extLst>
      <p:ext uri="{BB962C8B-B14F-4D97-AF65-F5344CB8AC3E}">
        <p14:creationId xmlns:p14="http://schemas.microsoft.com/office/powerpoint/2010/main" val="251749549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11113"/>
            <a:ext cx="8077200" cy="6877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932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5083" y="1"/>
            <a:ext cx="78867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Pathogenicity of 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S. aureus 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_Toxic shock syndrome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21055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High fever, diarrhoea, shock and </a:t>
            </a:r>
            <a:r>
              <a:rPr lang="en-US" sz="2800" dirty="0" err="1"/>
              <a:t>erythematous</a:t>
            </a:r>
            <a:r>
              <a:rPr lang="en-US" sz="2800" dirty="0"/>
              <a:t> skin rash which desquamate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Mediated via ‘</a:t>
            </a:r>
            <a:r>
              <a:rPr lang="en-US" sz="2800" b="1" dirty="0"/>
              <a:t>toxic shock syndrome toxin</a:t>
            </a:r>
            <a:r>
              <a:rPr lang="en-US" sz="2800" dirty="0"/>
              <a:t>’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10% mortality rate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Described in two groups of patients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 ass. With young women using </a:t>
            </a:r>
            <a:r>
              <a:rPr lang="en-US" sz="2800" b="1" dirty="0"/>
              <a:t>tampons </a:t>
            </a:r>
            <a:r>
              <a:rPr lang="en-US" sz="2800" dirty="0"/>
              <a:t>during menstruation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Described in young children and men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5" name="Picture 1026" descr="cdc-rely"/>
          <p:cNvPicPr>
            <a:picLocks noChangeAspect="1" noChangeArrowheads="1"/>
          </p:cNvPicPr>
          <p:nvPr/>
        </p:nvPicPr>
        <p:blipFill rotWithShape="1">
          <a:blip r:embed="rId2" cstate="print"/>
          <a:srcRect l="19278" t="32909" r="19018" b="5387"/>
          <a:stretch/>
        </p:blipFill>
        <p:spPr bwMode="auto">
          <a:xfrm>
            <a:off x="6948264" y="263691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6370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1644" y="365126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Toxic shock syndrome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718794" y="1447800"/>
            <a:ext cx="77724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800" dirty="0"/>
              <a:t>Fever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800" dirty="0"/>
              <a:t> Rash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800" dirty="0"/>
              <a:t>Desquamation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800" dirty="0"/>
              <a:t>Vomiting</a:t>
            </a:r>
          </a:p>
          <a:p>
            <a:pPr eaLnBrk="1" hangingPunct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800" dirty="0"/>
              <a:t> Diarrhea</a:t>
            </a:r>
          </a:p>
          <a:p>
            <a:pPr eaLnBrk="1" hangingPunct="1">
              <a:lnSpc>
                <a:spcPct val="200000"/>
              </a:lnSpc>
              <a:defRPr/>
            </a:pPr>
            <a:endParaRPr lang="en-US" sz="1400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F1973-450C-4465-B8A1-B9FC2EDFC78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9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59376-4D62-4949-A0F2-6D1E75EB23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Methods of Sterilization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(Moist heat)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36360" cy="518457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autoclaving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/>
              <a:t>121</a:t>
            </a:r>
            <a:r>
              <a:rPr lang="en-US" sz="3200" baseline="30000" dirty="0"/>
              <a:t>o</a:t>
            </a:r>
            <a:r>
              <a:rPr lang="en-US" sz="3200" dirty="0"/>
              <a:t>C (heat/pressure)	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q"/>
              <a:tabLst>
                <a:tab pos="374650" algn="l"/>
              </a:tabLst>
            </a:pPr>
            <a:r>
              <a:rPr lang="en-US" dirty="0"/>
              <a:t>Heat resistant materials </a:t>
            </a:r>
            <a:r>
              <a:rPr lang="en-US" altLang="zh-TW" b="1" i="1" dirty="0">
                <a:solidFill>
                  <a:srgbClr val="009900"/>
                </a:solidFill>
              </a:rPr>
              <a:t>Autoclave</a:t>
            </a:r>
            <a:r>
              <a:rPr lang="en-US" altLang="zh-TW" dirty="0"/>
              <a:t>: 121-132</a:t>
            </a:r>
            <a:r>
              <a:rPr lang="en-US" altLang="zh-TW" baseline="30000" dirty="0"/>
              <a:t>o</a:t>
            </a:r>
            <a:r>
              <a:rPr lang="en-US" altLang="zh-TW" dirty="0"/>
              <a:t>C for 15 min or longer =&gt; Kill both the vegetative and spore forms of the bacteria.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q"/>
              <a:tabLst>
                <a:tab pos="374650" algn="l"/>
              </a:tabLst>
            </a:pPr>
            <a:r>
              <a:rPr lang="en-US" altLang="zh-TW" dirty="0"/>
              <a:t>Use </a:t>
            </a:r>
            <a:r>
              <a:rPr lang="en-US" altLang="zh-TW" i="1" dirty="0" err="1"/>
              <a:t>Bacillius</a:t>
            </a:r>
            <a:r>
              <a:rPr lang="en-US" altLang="zh-TW" i="1" dirty="0"/>
              <a:t> </a:t>
            </a:r>
            <a:r>
              <a:rPr lang="en-US" altLang="zh-TW" i="1" dirty="0" err="1"/>
              <a:t>stearothermophilus</a:t>
            </a:r>
            <a:r>
              <a:rPr lang="en-US" altLang="zh-TW" dirty="0"/>
              <a:t> spores to monitor the effectiveness of Autoclave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Food poisoning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66"/>
                </a:solidFill>
              </a:rPr>
              <a:t>Enterotoxin A to E</a:t>
            </a:r>
            <a:r>
              <a:rPr lang="en-US" dirty="0"/>
              <a:t>  - Food poisoning</a:t>
            </a:r>
          </a:p>
          <a:p>
            <a:pPr lvl="1"/>
            <a:r>
              <a:rPr lang="en-US" dirty="0"/>
              <a:t>heat stable </a:t>
            </a:r>
            <a:r>
              <a:rPr lang="en-US" dirty="0" err="1"/>
              <a:t>entero</a:t>
            </a:r>
            <a:r>
              <a:rPr lang="en-US" dirty="0"/>
              <a:t> toxin acts on gut</a:t>
            </a:r>
          </a:p>
          <a:p>
            <a:pPr lvl="1"/>
            <a:r>
              <a:rPr lang="en-US" b="1" dirty="0"/>
              <a:t>produces severe vomiting </a:t>
            </a:r>
            <a:r>
              <a:rPr lang="en-US" dirty="0"/>
              <a:t>following a very short incubation period</a:t>
            </a:r>
          </a:p>
          <a:p>
            <a:pPr lvl="1"/>
            <a:r>
              <a:rPr lang="en-US" dirty="0"/>
              <a:t>Resolves on its own within about 24 hours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800" dirty="0"/>
              <a:t>Vomiting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800" dirty="0"/>
              <a:t>Nausea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800" dirty="0"/>
              <a:t>Diarrhea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800" dirty="0"/>
              <a:t>Abdominal pain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460D17-511B-4081-9A6D-F7944A0BF3C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44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-381000"/>
            <a:ext cx="7469188" cy="127635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Lab diagnosis – </a:t>
            </a:r>
            <a:r>
              <a:rPr lang="en-US" sz="4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S. aureus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33400"/>
            <a:ext cx="5265737" cy="44640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Specimens</a:t>
            </a:r>
            <a:r>
              <a:rPr lang="en-US" sz="2800" dirty="0"/>
              <a:t>: wound swab, pus, blood, feces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Microscopy: Gram stain </a:t>
            </a:r>
            <a:r>
              <a:rPr lang="en-US" sz="2800" dirty="0"/>
              <a:t>- </a:t>
            </a:r>
            <a:r>
              <a:rPr lang="en-US" sz="2800" dirty="0">
                <a:solidFill>
                  <a:srgbClr val="FF0000"/>
                </a:solidFill>
              </a:rPr>
              <a:t>GPC in clusters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Culture</a:t>
            </a:r>
            <a:r>
              <a:rPr lang="en-US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BA : </a:t>
            </a:r>
            <a:r>
              <a:rPr lang="en-US" sz="2800" dirty="0">
                <a:solidFill>
                  <a:srgbClr val="FF0066"/>
                </a:solidFill>
              </a:rPr>
              <a:t>beta </a:t>
            </a:r>
            <a:r>
              <a:rPr lang="en-US" sz="2800" dirty="0" err="1">
                <a:solidFill>
                  <a:srgbClr val="FF0066"/>
                </a:solidFill>
              </a:rPr>
              <a:t>hemolysis</a:t>
            </a:r>
            <a:r>
              <a:rPr lang="en-US" sz="28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NA : </a:t>
            </a:r>
            <a:r>
              <a:rPr lang="en-US" sz="2800" b="1" dirty="0"/>
              <a:t>golden yellow </a:t>
            </a:r>
            <a:r>
              <a:rPr lang="en-US" sz="2800" dirty="0">
                <a:solidFill>
                  <a:srgbClr val="FF0000"/>
                </a:solidFill>
              </a:rPr>
              <a:t>pigment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Catalase positive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Coagulase positive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2917-FA6E-4A4D-9C5C-5970572480F0}" type="slidenum">
              <a:rPr lang="en-US"/>
              <a:pPr/>
              <a:t>71</a:t>
            </a:fld>
            <a:endParaRPr lang="en-US"/>
          </a:p>
        </p:txBody>
      </p:sp>
      <p:pic>
        <p:nvPicPr>
          <p:cNvPr id="233476" name="Picture 4" descr="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6800"/>
            <a:ext cx="2525713" cy="1760537"/>
          </a:xfrm>
          <a:prstGeom prst="rect">
            <a:avLst/>
          </a:prstGeom>
          <a:noFill/>
        </p:spPr>
      </p:pic>
      <p:pic>
        <p:nvPicPr>
          <p:cNvPr id="233478" name="Picture 6" descr="Gp B Strep 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686050"/>
            <a:ext cx="2914650" cy="1962150"/>
          </a:xfrm>
          <a:prstGeom prst="rect">
            <a:avLst/>
          </a:prstGeom>
          <a:noFill/>
        </p:spPr>
      </p:pic>
      <p:pic>
        <p:nvPicPr>
          <p:cNvPr id="7" name="Picture 29" descr="http://3.bp.blogspot.com/-vi-zxkWnQiM/T8Rfn05uJtI/AAAAAAAAAQk/qQRrv1YaHKo/s1600/SCB+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609600"/>
            <a:ext cx="1905000" cy="1905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49902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200"/>
            <a:ext cx="8892480" cy="490537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Serological reactions (coagulase test)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17712"/>
            <a:ext cx="8610600" cy="5145088"/>
          </a:xfrm>
        </p:spPr>
        <p:txBody>
          <a:bodyPr>
            <a:normAutofit/>
          </a:bodyPr>
          <a:lstStyle/>
          <a:p>
            <a:pPr marL="660400" indent="-660400">
              <a:lnSpc>
                <a:spcPct val="8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Slide agglutination technique</a:t>
            </a:r>
            <a:endParaRPr lang="en-GB" sz="2800" dirty="0">
              <a:solidFill>
                <a:srgbClr val="FF0000"/>
              </a:solidFill>
            </a:endParaRPr>
          </a:p>
          <a:p>
            <a:pPr marL="660400" indent="-660400">
              <a:lnSpc>
                <a:spcPct val="80000"/>
              </a:lnSpc>
            </a:pPr>
            <a:r>
              <a:rPr lang="en-GB" sz="2800" dirty="0"/>
              <a:t>Emulsify a small amount of growth (</a:t>
            </a:r>
            <a:r>
              <a:rPr lang="en-GB" sz="2800" i="1" dirty="0"/>
              <a:t>Staphylococci</a:t>
            </a:r>
            <a:r>
              <a:rPr lang="en-GB" sz="2800" dirty="0"/>
              <a:t>) from a purity plate in a </a:t>
            </a:r>
            <a:r>
              <a:rPr lang="en-GB" sz="2800" dirty="0" err="1"/>
              <a:t>loopful</a:t>
            </a:r>
            <a:r>
              <a:rPr lang="en-GB" sz="2800" dirty="0"/>
              <a:t> of sterile normal saline on a clean glass slide</a:t>
            </a:r>
          </a:p>
          <a:p>
            <a:pPr marL="660400" indent="-660400">
              <a:lnSpc>
                <a:spcPct val="80000"/>
              </a:lnSpc>
            </a:pPr>
            <a:r>
              <a:rPr lang="en-GB" sz="2800" dirty="0"/>
              <a:t>Add a drop of antibody (plasma, </a:t>
            </a:r>
            <a:r>
              <a:rPr lang="en-GB" sz="2800" dirty="0" err="1"/>
              <a:t>stapaurex</a:t>
            </a:r>
            <a:r>
              <a:rPr lang="en-GB" sz="2800" dirty="0"/>
              <a:t>) and mix</a:t>
            </a:r>
          </a:p>
          <a:p>
            <a:pPr marL="660400" indent="-660400">
              <a:lnSpc>
                <a:spcPct val="80000"/>
              </a:lnSpc>
            </a:pPr>
            <a:r>
              <a:rPr lang="en-GB" sz="2800" dirty="0"/>
              <a:t>Examine for agglutination</a:t>
            </a:r>
          </a:p>
          <a:p>
            <a:pPr marL="660400" indent="-660400">
              <a:lnSpc>
                <a:spcPct val="80000"/>
              </a:lnSpc>
            </a:pPr>
            <a:r>
              <a:rPr lang="en-GB" sz="2800" dirty="0"/>
              <a:t>A positive test will show a strong and clear agglutination within 1 minute.</a:t>
            </a:r>
            <a:endParaRPr lang="en-GB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0905-0ED6-456C-842E-D2185BFEAD6A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916" y="5791200"/>
            <a:ext cx="3743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oagulase_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599" y="4535487"/>
            <a:ext cx="1184635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01916" y="5282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</a:rPr>
              <a:t>Slide agglutination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116" y="5177978"/>
            <a:ext cx="297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alibri" panose="020F0502020204030204" pitchFamily="34" charset="0"/>
              </a:rPr>
              <a:t>Tube agglutination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70249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0" dirty="0">
                <a:latin typeface="Calibri" panose="020F0502020204030204" pitchFamily="34" charset="0"/>
              </a:rPr>
              <a:t>One of the most important tests in the classification of staphylococci is their ability to produce coagulase, an enzyme that causes blood clot formation.</a:t>
            </a:r>
          </a:p>
        </p:txBody>
      </p:sp>
    </p:spTree>
    <p:extLst>
      <p:ext uri="{BB962C8B-B14F-4D97-AF65-F5344CB8AC3E}">
        <p14:creationId xmlns:p14="http://schemas.microsoft.com/office/powerpoint/2010/main" val="1279340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7F0-A4D3-41B1-AFAB-0D20B3EA1E7E}" type="slidenum">
              <a:rPr lang="en-US"/>
              <a:pPr/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668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dirty="0">
                <a:latin typeface="+mn-lt"/>
              </a:rPr>
              <a:t>Catalase is a common enzyme that catalyses the decomposition of hydrogen peroxide to water and oxygen. It is a very important enzyme in protecting the cell from oxidative damage.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49" y="3124200"/>
            <a:ext cx="8515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i="0" dirty="0">
                <a:latin typeface="+mn-lt"/>
              </a:rPr>
              <a:t>Principle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The catalase test is also one of the main tests used to identify species of bacteria.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The presence of catalase enzyme is detected using hydrogen peroxide.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If the bacteria possess catalase, when a small amount of bacterial isolate is added to hydrogen peroxide, bubbles of oxygen are observe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228122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0" dirty="0">
                <a:solidFill>
                  <a:srgbClr val="FF0000"/>
                </a:solidFill>
                <a:latin typeface="+mn-lt"/>
              </a:rPr>
              <a:t>Catalase test</a:t>
            </a:r>
          </a:p>
        </p:txBody>
      </p:sp>
    </p:spTree>
    <p:extLst>
      <p:ext uri="{BB962C8B-B14F-4D97-AF65-F5344CB8AC3E}">
        <p14:creationId xmlns:p14="http://schemas.microsoft.com/office/powerpoint/2010/main" val="180677208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A71D-38F8-4634-8952-2304D1DE1EC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8515350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0" dirty="0">
                <a:latin typeface="+mn-lt"/>
              </a:rPr>
              <a:t>Procedure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The catalase test is done by placing a drop of hydrogen peroxide on a microscope slide.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Using an applicator stick, a scientist touches the colony, and then smears a sample into the hydrogen peroxide drop.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0" i="0" dirty="0">
                <a:latin typeface="+mn-lt"/>
              </a:rPr>
              <a:t>If the mixture produces bubbles or froth, the organism is said to be 'catalase-positive'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-76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0" dirty="0">
                <a:solidFill>
                  <a:srgbClr val="FF0000"/>
                </a:solidFill>
                <a:latin typeface="+mn-lt"/>
              </a:rPr>
              <a:t>Catalase test……</a:t>
            </a:r>
          </a:p>
        </p:txBody>
      </p:sp>
      <p:pic>
        <p:nvPicPr>
          <p:cNvPr id="7" name="Picture 6" descr="J:\My Pictures\IMG_0758.jpg"/>
          <p:cNvPicPr/>
          <p:nvPr/>
        </p:nvPicPr>
        <p:blipFill>
          <a:blip r:embed="rId2" cstate="print"/>
          <a:srcRect l="24347" t="51036" r="8822" b="7521"/>
          <a:stretch>
            <a:fillRect/>
          </a:stretch>
        </p:blipFill>
        <p:spPr bwMode="auto">
          <a:xfrm>
            <a:off x="2541270" y="5902922"/>
            <a:ext cx="2750820" cy="791845"/>
          </a:xfrm>
          <a:prstGeom prst="rect">
            <a:avLst/>
          </a:prstGeom>
          <a:noFill/>
        </p:spPr>
      </p:pic>
      <p:sp>
        <p:nvSpPr>
          <p:cNvPr id="8" name="TextBox 22"/>
          <p:cNvSpPr txBox="1"/>
          <p:nvPr/>
        </p:nvSpPr>
        <p:spPr>
          <a:xfrm>
            <a:off x="3657600" y="5685752"/>
            <a:ext cx="18669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Catalase positive 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2468880" y="5655272"/>
            <a:ext cx="142494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GB" sz="12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Catalase negative</a:t>
            </a:r>
            <a:endParaRPr lang="en-GB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750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i="1" dirty="0">
                <a:solidFill>
                  <a:srgbClr val="FF0000"/>
                </a:solidFill>
                <a:latin typeface="+mn-lt"/>
              </a:rPr>
              <a:t>Staphylococcus epidermidis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EBE771-CC39-4805-BDCB-A786AB33264E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49502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en-US" sz="2800" b="0" i="0" dirty="0">
                <a:latin typeface="+mn-lt"/>
              </a:rPr>
              <a:t> Major member, skin flora</a:t>
            </a:r>
          </a:p>
          <a:p>
            <a:pPr>
              <a:buClr>
                <a:srgbClr val="FF0000"/>
              </a:buClr>
              <a:buFontTx/>
              <a:buChar char="•"/>
              <a:defRPr/>
            </a:pPr>
            <a:endParaRPr lang="en-US" sz="2800" b="0" i="0" dirty="0">
              <a:latin typeface="+mn-lt"/>
            </a:endParaRP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en-US" sz="2800" b="0" i="0" dirty="0">
                <a:latin typeface="+mn-lt"/>
              </a:rPr>
              <a:t> Opportunistic infection</a:t>
            </a:r>
          </a:p>
          <a:p>
            <a:pPr>
              <a:buClr>
                <a:srgbClr val="FF0000"/>
              </a:buClr>
              <a:defRPr/>
            </a:pPr>
            <a:r>
              <a:rPr lang="en-US" sz="2800" b="0" i="0" dirty="0">
                <a:latin typeface="+mn-lt"/>
              </a:rPr>
              <a:t>    - Less common than </a:t>
            </a:r>
            <a:r>
              <a:rPr lang="en-US" sz="2800" b="0" dirty="0">
                <a:latin typeface="+mn-lt"/>
              </a:rPr>
              <a:t>S. Aureus</a:t>
            </a:r>
          </a:p>
          <a:p>
            <a:pPr>
              <a:buClr>
                <a:srgbClr val="FF0000"/>
              </a:buClr>
              <a:defRPr/>
            </a:pPr>
            <a:endParaRPr lang="en-US" sz="2800" b="0" i="0" dirty="0">
              <a:latin typeface="+mn-lt"/>
            </a:endParaRP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en-US" sz="2800" b="0" i="0" dirty="0">
                <a:latin typeface="+mn-lt"/>
              </a:rPr>
              <a:t> Nosocomial infections </a:t>
            </a:r>
          </a:p>
          <a:p>
            <a:pPr lvl="1">
              <a:buClr>
                <a:srgbClr val="FF0000"/>
              </a:buClr>
              <a:buFontTx/>
              <a:buChar char="-"/>
              <a:defRPr/>
            </a:pPr>
            <a:r>
              <a:rPr lang="en-US" sz="2800" b="0" i="0" dirty="0">
                <a:latin typeface="+mn-lt"/>
              </a:rPr>
              <a:t> shunts, catheters</a:t>
            </a:r>
          </a:p>
          <a:p>
            <a:pPr lvl="1">
              <a:buClr>
                <a:srgbClr val="FF0000"/>
              </a:buClr>
              <a:buFontTx/>
              <a:buChar char="-"/>
              <a:defRPr/>
            </a:pPr>
            <a:endParaRPr lang="en-US" sz="2800" b="0" i="0" dirty="0">
              <a:latin typeface="+mn-lt"/>
            </a:endParaRPr>
          </a:p>
          <a:p>
            <a:pPr>
              <a:buClr>
                <a:srgbClr val="FF0000"/>
              </a:buClr>
              <a:buFontTx/>
              <a:buChar char="•"/>
              <a:defRPr/>
            </a:pPr>
            <a:r>
              <a:rPr lang="en-US" sz="2800" b="0" i="0" dirty="0">
                <a:latin typeface="+mn-lt"/>
              </a:rPr>
              <a:t> Artificial heart valves/joints </a:t>
            </a:r>
          </a:p>
          <a:p>
            <a:pPr lvl="1">
              <a:buClr>
                <a:srgbClr val="00CC99"/>
              </a:buClr>
              <a:buFontTx/>
              <a:buChar char="•"/>
              <a:defRPr/>
            </a:pPr>
            <a:endParaRPr lang="en-US" sz="28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0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Stapylococcus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saprophyticus</a:t>
            </a:r>
            <a:b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GB" sz="4400" b="1" i="1" dirty="0">
                <a:solidFill>
                  <a:srgbClr val="FF0000"/>
                </a:solidFill>
                <a:latin typeface="+mn-lt"/>
              </a:rPr>
              <a:t>S. epidermidis</a:t>
            </a:r>
            <a:br>
              <a:rPr lang="en-GB" sz="4400" b="1" i="1" dirty="0">
                <a:solidFill>
                  <a:srgbClr val="FF0000"/>
                </a:solidFill>
                <a:latin typeface="+mn-lt"/>
              </a:rPr>
            </a:br>
            <a:r>
              <a:rPr lang="en-GB" sz="4400" b="1" i="1" dirty="0">
                <a:solidFill>
                  <a:srgbClr val="FF0000"/>
                </a:solidFill>
                <a:latin typeface="+mn-lt"/>
              </a:rPr>
              <a:t>Coagulase negative staph</a:t>
            </a:r>
            <a:endParaRPr lang="en-US" sz="4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3622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dirty="0"/>
              <a:t>Skin commensal/vaginal flora</a:t>
            </a:r>
          </a:p>
          <a:p>
            <a:pPr>
              <a:lnSpc>
                <a:spcPct val="250000"/>
              </a:lnSpc>
            </a:pPr>
            <a:r>
              <a:rPr lang="en-US" sz="2800" b="1" dirty="0"/>
              <a:t>Imp. Cause of UTI in sexually active young women</a:t>
            </a:r>
          </a:p>
          <a:p>
            <a:pPr>
              <a:lnSpc>
                <a:spcPct val="250000"/>
              </a:lnSpc>
            </a:pPr>
            <a:r>
              <a:rPr lang="en-US" sz="2800" dirty="0"/>
              <a:t>Usually sensitive to wide range of antibiotics</a:t>
            </a:r>
          </a:p>
        </p:txBody>
      </p:sp>
    </p:spTree>
    <p:extLst>
      <p:ext uri="{BB962C8B-B14F-4D97-AF65-F5344CB8AC3E}">
        <p14:creationId xmlns:p14="http://schemas.microsoft.com/office/powerpoint/2010/main" val="6748742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Grouping  for Clinical Purposes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Coagulase positive Staphylococci</a:t>
            </a:r>
          </a:p>
          <a:p>
            <a:pPr lvl="1"/>
            <a:r>
              <a:rPr lang="en-US" sz="2800" i="1" dirty="0"/>
              <a:t>Staphylococcus aureus</a:t>
            </a:r>
          </a:p>
          <a:p>
            <a:pPr lvl="1"/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dirty="0"/>
              <a:t>2. Coagulase negative Staphylococci</a:t>
            </a:r>
          </a:p>
          <a:p>
            <a:pPr lvl="1">
              <a:lnSpc>
                <a:spcPct val="200000"/>
              </a:lnSpc>
            </a:pPr>
            <a:r>
              <a:rPr lang="en-US" sz="2800" i="1" dirty="0"/>
              <a:t>Staphylococcus </a:t>
            </a:r>
            <a:r>
              <a:rPr lang="en-US" sz="2800" i="1" dirty="0" err="1"/>
              <a:t>epidermidis</a:t>
            </a:r>
            <a:endParaRPr lang="en-US" sz="2800" i="1" dirty="0"/>
          </a:p>
          <a:p>
            <a:pPr lvl="1">
              <a:lnSpc>
                <a:spcPct val="200000"/>
              </a:lnSpc>
            </a:pPr>
            <a:r>
              <a:rPr lang="en-US" sz="2800" i="1" dirty="0"/>
              <a:t>Staphylococcus </a:t>
            </a:r>
            <a:r>
              <a:rPr lang="en-US" sz="2800" i="1" dirty="0" err="1"/>
              <a:t>saprophyticus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904203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Antibiotic therapy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1052736"/>
            <a:ext cx="8534400" cy="46482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sz="2800" dirty="0"/>
              <a:t>Resistance to penicillin</a:t>
            </a:r>
            <a:endParaRPr lang="en-US" sz="2800" i="1" dirty="0"/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penicillinase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sz="2800" dirty="0"/>
              <a:t>β lactam antibiotics (including methicillin for MRSA) 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sz="2800" dirty="0"/>
              <a:t>often ineffective</a:t>
            </a:r>
          </a:p>
          <a:p>
            <a:pPr lvl="1" eaLnBrk="1" hangingPunct="1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sz="2800" dirty="0"/>
              <a:t>modified penicillin binding proteins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Vancomycin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US" sz="2800" dirty="0"/>
              <a:t>current drug of choice</a:t>
            </a:r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FontTx/>
              <a:buChar char="•"/>
              <a:defRPr/>
            </a:pPr>
            <a:r>
              <a:rPr lang="en-US" sz="2800" dirty="0"/>
              <a:t>resistance has been observed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defRPr/>
            </a:pPr>
            <a:endParaRPr lang="en-US" sz="2800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B12A8-439E-4C87-9639-922D118761E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5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457200"/>
            <a:ext cx="7620000" cy="1752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n-lt"/>
              </a:rPr>
              <a:t>Antibiotic sensitivity pattern</a:t>
            </a:r>
            <a:endParaRPr lang="en-US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3820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Very variable and not predictable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Very imp. In Pt. Management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Mechanisms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1.B </a:t>
            </a:r>
            <a:r>
              <a:rPr lang="en-US" sz="2800" dirty="0" err="1">
                <a:solidFill>
                  <a:srgbClr val="FF0000"/>
                </a:solidFill>
              </a:rPr>
              <a:t>lactamase</a:t>
            </a:r>
            <a:r>
              <a:rPr lang="en-US" sz="2800" dirty="0">
                <a:solidFill>
                  <a:srgbClr val="FF0000"/>
                </a:solidFill>
              </a:rPr>
              <a:t> production </a:t>
            </a:r>
            <a:r>
              <a:rPr lang="en-US" sz="2800" dirty="0"/>
              <a:t>- plasmid mediated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Has made </a:t>
            </a:r>
            <a:r>
              <a:rPr lang="en-US" sz="2800" i="1" dirty="0"/>
              <a:t>S. aureus </a:t>
            </a:r>
            <a:r>
              <a:rPr lang="en-US" sz="2800" dirty="0"/>
              <a:t>resistant to penicillin group of antibiotics - </a:t>
            </a:r>
            <a:r>
              <a:rPr lang="en-US" sz="2800" u="sng" dirty="0"/>
              <a:t>90% of </a:t>
            </a:r>
            <a:r>
              <a:rPr lang="en-US" sz="2800" i="1" u="sng" dirty="0"/>
              <a:t>S. aureus </a:t>
            </a:r>
            <a:endParaRPr lang="en-US" sz="2800" u="sng" dirty="0"/>
          </a:p>
          <a:p>
            <a:pPr lvl="2">
              <a:lnSpc>
                <a:spcPct val="150000"/>
              </a:lnSpc>
            </a:pPr>
            <a:r>
              <a:rPr lang="en-US" sz="2800" b="1" dirty="0"/>
              <a:t>B-lactamase stable </a:t>
            </a:r>
            <a:r>
              <a:rPr lang="en-US" sz="2800" b="1" dirty="0" err="1"/>
              <a:t>penicillins</a:t>
            </a:r>
            <a:r>
              <a:rPr lang="en-US" sz="2800" b="1" dirty="0"/>
              <a:t> (</a:t>
            </a:r>
            <a:r>
              <a:rPr lang="en-US" sz="2800" b="1" dirty="0" err="1"/>
              <a:t>cloxacillin</a:t>
            </a:r>
            <a:r>
              <a:rPr lang="en-US" sz="2800" b="1" dirty="0"/>
              <a:t>, </a:t>
            </a:r>
            <a:r>
              <a:rPr lang="en-US" sz="2800" b="1" dirty="0" err="1"/>
              <a:t>oxacillin</a:t>
            </a:r>
            <a:r>
              <a:rPr lang="en-US" sz="2800" b="1" dirty="0"/>
              <a:t>, methicillin)  used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Vancomycin</a:t>
            </a:r>
            <a:r>
              <a:rPr lang="en-US" sz="2800" dirty="0"/>
              <a:t> is the drug of choice</a:t>
            </a:r>
          </a:p>
          <a:p>
            <a:pPr lvl="2">
              <a:lnSpc>
                <a:spcPct val="15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01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59376-4D62-4949-A0F2-6D1E75EB23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Methods of Sterilization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(Moist heat)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536360" cy="57150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b="1" i="1" dirty="0">
                <a:solidFill>
                  <a:srgbClr val="009900"/>
                </a:solidFill>
              </a:rPr>
              <a:t>Boiling</a:t>
            </a:r>
            <a:r>
              <a:rPr lang="en-US" altLang="zh-TW" dirty="0"/>
              <a:t>: boiling for 10 min =&gt; Kill most vegetative forms of bacteria                  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374650" algn="l"/>
              </a:tabLst>
            </a:pPr>
            <a:r>
              <a:rPr lang="en-US" altLang="zh-TW" dirty="0"/>
              <a:t>Longer time =&gt; Kill spores </a:t>
            </a:r>
          </a:p>
          <a:p>
            <a:pPr marL="0" indent="0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  <a:tabLst>
                <a:tab pos="374650" algn="l"/>
              </a:tabLst>
            </a:pPr>
            <a:r>
              <a:rPr lang="en-US" altLang="zh-TW" dirty="0"/>
              <a:t>Addition of 2% Na</a:t>
            </a:r>
            <a:r>
              <a:rPr lang="en-US" altLang="zh-TW" baseline="-25000" dirty="0"/>
              <a:t>2</a:t>
            </a:r>
            <a:r>
              <a:rPr lang="en-US" altLang="zh-TW" dirty="0"/>
              <a:t>CO</a:t>
            </a:r>
            <a:r>
              <a:rPr lang="en-US" altLang="zh-TW" baseline="-25000" dirty="0"/>
              <a:t>3</a:t>
            </a:r>
            <a:r>
              <a:rPr lang="en-US" altLang="zh-TW" dirty="0"/>
              <a:t> or 0.1% </a:t>
            </a:r>
            <a:r>
              <a:rPr lang="en-US" altLang="zh-TW" dirty="0" err="1"/>
              <a:t>NaOH</a:t>
            </a:r>
            <a:r>
              <a:rPr lang="en-US" altLang="zh-TW" dirty="0"/>
              <a:t> =&gt; enhance                destruction of spores and prevent rusting of the metal wares.</a:t>
            </a:r>
            <a:endParaRPr lang="en-US" altLang="zh-TW" i="1" dirty="0">
              <a:solidFill>
                <a:srgbClr val="009900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b="1" i="1" dirty="0">
                <a:solidFill>
                  <a:srgbClr val="009900"/>
                </a:solidFill>
              </a:rPr>
              <a:t>Low temperature disinfection</a:t>
            </a:r>
            <a:r>
              <a:rPr lang="en-US" altLang="zh-TW" i="1" dirty="0">
                <a:solidFill>
                  <a:srgbClr val="009900"/>
                </a:solidFill>
              </a:rPr>
              <a:t> (Pasteurization)</a:t>
            </a:r>
            <a:r>
              <a:rPr lang="en-US" altLang="zh-TW" dirty="0"/>
              <a:t>: 62-65 </a:t>
            </a:r>
            <a:r>
              <a:rPr lang="en-US" altLang="zh-TW" baseline="30000" dirty="0" err="1"/>
              <a:t>o</a:t>
            </a:r>
            <a:r>
              <a:rPr lang="en-US" altLang="zh-TW" dirty="0" err="1"/>
              <a:t>C</a:t>
            </a:r>
            <a:r>
              <a:rPr lang="en-US" altLang="zh-TW" dirty="0"/>
              <a:t> for 30 min. or 71.5</a:t>
            </a:r>
            <a:r>
              <a:rPr lang="en-US" altLang="zh-TW" baseline="30000" dirty="0"/>
              <a:t>o</a:t>
            </a:r>
            <a:r>
              <a:rPr lang="en-US" altLang="zh-TW" dirty="0"/>
              <a:t>C for 15 sec.  This is mainly used for disinfection of milk.</a:t>
            </a:r>
            <a:endParaRPr lang="en-US" altLang="zh-TW" i="1" dirty="0">
              <a:solidFill>
                <a:srgbClr val="0099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Methicillin Resistant </a:t>
            </a:r>
            <a:r>
              <a:rPr lang="en-US" sz="4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S. aureus</a:t>
            </a:r>
            <a:br>
              <a:rPr lang="en-US" sz="44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(MRSA)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313"/>
            <a:ext cx="8847138" cy="504031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2400" dirty="0"/>
              <a:t>Important cause of </a:t>
            </a:r>
            <a:r>
              <a:rPr lang="en-US" sz="2400" dirty="0" err="1"/>
              <a:t>Nosocomial</a:t>
            </a:r>
            <a:r>
              <a:rPr lang="en-US" sz="2400" dirty="0"/>
              <a:t> infections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400" dirty="0"/>
              <a:t>post surgical wound infections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400" dirty="0"/>
              <a:t>blood stream infections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400" dirty="0"/>
              <a:t>ventilator associated pneumonia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Patients with open wounds, invasive devices and weakened immune systems are at greater risk for infection </a:t>
            </a:r>
          </a:p>
          <a:p>
            <a:pPr marL="457200" indent="-457200">
              <a:lnSpc>
                <a:spcPct val="90000"/>
              </a:lnSpc>
            </a:pPr>
            <a:r>
              <a:rPr lang="en-US" sz="2400" b="1" dirty="0"/>
              <a:t>Person to person spread – mainly from carriers (hospital staff, visitors), 25-30% carry in their nose. By contact with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colonized or infected patients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colonized or infected body sites of the personnel themselves, 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 dirty="0"/>
              <a:t>devices, items, or environmental surfaces contaminated with body fluids containing MRSA.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E7B5-88C7-482C-B891-EAE6A322FDA2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89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-381000"/>
            <a:ext cx="7543800" cy="1450757"/>
          </a:xfrm>
        </p:spPr>
        <p:txBody>
          <a:bodyPr>
            <a:noAutofit/>
          </a:bodyPr>
          <a:lstStyle/>
          <a:p>
            <a:pPr algn="ctr"/>
            <a:b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Methicillin Resistant </a:t>
            </a:r>
            <a: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S. aureus</a:t>
            </a:r>
            <a:br>
              <a:rPr lang="en-US" sz="4400" b="1" i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(MRSA)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04860" cy="4724400"/>
          </a:xfrm>
          <a:noFill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Difficult to treat 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hlinkClick r:id="" action="ppaction://noaction"/>
              </a:rPr>
              <a:t>Prevention and infection-control strategies</a:t>
            </a:r>
            <a:r>
              <a:rPr lang="en-US" sz="2800" b="1" dirty="0">
                <a:solidFill>
                  <a:srgbClr val="003366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Screening of staphylococcal carriers among hospital staff 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Treatment of carriers </a:t>
            </a:r>
            <a:r>
              <a:rPr lang="en-US" sz="2800" dirty="0"/>
              <a:t>with </a:t>
            </a:r>
            <a:r>
              <a:rPr lang="en-US" sz="2800" dirty="0" err="1"/>
              <a:t>mupirocin</a:t>
            </a:r>
            <a:r>
              <a:rPr lang="en-US" sz="2800" dirty="0"/>
              <a:t>, hexachlorophene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Proper sanitary procedures </a:t>
            </a:r>
            <a:r>
              <a:rPr lang="en-US" sz="2800" dirty="0"/>
              <a:t>– surface sanitation, hand washing (alcohol gels), personal protective measures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Isolation of patients </a:t>
            </a:r>
            <a:r>
              <a:rPr lang="en-US" sz="2800" dirty="0"/>
              <a:t>with open staphylococcal lesions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/>
              <a:t>* However carrier status prevents complete control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Treatment of MRSA infection - Glycopeptides</a:t>
            </a:r>
          </a:p>
          <a:p>
            <a:pPr lvl="1">
              <a:lnSpc>
                <a:spcPct val="80000"/>
              </a:lnSpc>
            </a:pPr>
            <a:r>
              <a:rPr lang="en-US" sz="2800" dirty="0" err="1"/>
              <a:t>Vancomycin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 err="1"/>
              <a:t>teicoplanin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DDEE-FC0E-46EE-9760-EA449F77DAF0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895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8D7BD-8440-4E12-B556-885FE3A63FD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5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6624736" cy="4536504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sz="2800" dirty="0">
                <a:latin typeface="Calibri" pitchFamily="34" charset="0"/>
              </a:rPr>
              <a:t>	Flaming; incineration</a:t>
            </a:r>
          </a:p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</a:rPr>
              <a:t>Radiation</a:t>
            </a:r>
          </a:p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sz="2800" dirty="0">
                <a:latin typeface="Calibri" pitchFamily="34" charset="0"/>
              </a:rPr>
              <a:t>	UV-light: UV-radiation causes damage to DNA.</a:t>
            </a:r>
          </a:p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sz="2800" dirty="0"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FF0000"/>
                </a:solidFill>
                <a:latin typeface="Calibri" pitchFamily="34" charset="0"/>
              </a:rPr>
              <a:t>Filtration</a:t>
            </a:r>
          </a:p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sz="2800" dirty="0">
                <a:latin typeface="Calibri" pitchFamily="34" charset="0"/>
              </a:rPr>
              <a:t>	The pore size for filtering bacteria, yeasts, and fungi is in the range of 0.22-0.45 mm (</a:t>
            </a:r>
            <a:r>
              <a:rPr lang="en-US" altLang="zh-TW" sz="2800" dirty="0">
                <a:solidFill>
                  <a:srgbClr val="FF0000"/>
                </a:solidFill>
                <a:latin typeface="Calibri" pitchFamily="34" charset="0"/>
              </a:rPr>
              <a:t>filtration membranes </a:t>
            </a:r>
            <a:r>
              <a:rPr lang="en-US" altLang="zh-TW" sz="2800" dirty="0">
                <a:latin typeface="Calibri" pitchFamily="34" charset="0"/>
              </a:rPr>
              <a:t>are most popular for this purpose).</a:t>
            </a:r>
          </a:p>
          <a:p>
            <a:pPr>
              <a:lnSpc>
                <a:spcPct val="110000"/>
              </a:lnSpc>
              <a:spcBef>
                <a:spcPct val="35000"/>
              </a:spcBef>
              <a:buFontTx/>
              <a:buNone/>
            </a:pPr>
            <a:r>
              <a:rPr lang="en-US" altLang="zh-TW" sz="2800" dirty="0">
                <a:latin typeface="Calibri" pitchFamily="34" charset="0"/>
              </a:rPr>
              <a:t>     </a:t>
            </a:r>
            <a:r>
              <a:rPr lang="en-US" altLang="zh-TW" sz="2800" dirty="0">
                <a:solidFill>
                  <a:srgbClr val="FF0000"/>
                </a:solidFill>
                <a:latin typeface="Calibri" pitchFamily="34" charset="0"/>
              </a:rPr>
              <a:t>HEPA filters</a:t>
            </a:r>
          </a:p>
        </p:txBody>
      </p:sp>
      <p:pic>
        <p:nvPicPr>
          <p:cNvPr id="5124" name="Picture 4" descr="antibiotic Fig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7" y="4748213"/>
            <a:ext cx="1584177" cy="1435100"/>
          </a:xfrm>
          <a:prstGeom prst="rect">
            <a:avLst/>
          </a:prstGeom>
          <a:noFill/>
        </p:spPr>
      </p:pic>
      <p:pic>
        <p:nvPicPr>
          <p:cNvPr id="5125" name="Picture 5" descr="antibiotic Fig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872208" cy="2664296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9512" y="-27384"/>
            <a:ext cx="8712968" cy="14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US" altLang="zh-TW" sz="4000" b="1" dirty="0">
                <a:solidFill>
                  <a:srgbClr val="009900"/>
                </a:solidFill>
                <a:latin typeface="Calibri" pitchFamily="34" charset="0"/>
              </a:rPr>
              <a:t>  </a:t>
            </a:r>
            <a:r>
              <a:rPr lang="en-US" altLang="zh-TW" sz="4000" b="1" i="0" dirty="0">
                <a:solidFill>
                  <a:srgbClr val="FF0000"/>
                </a:solidFill>
                <a:latin typeface="Calibri" pitchFamily="34" charset="0"/>
              </a:rPr>
              <a:t>Dry heat</a:t>
            </a:r>
          </a:p>
          <a:p>
            <a:pPr>
              <a:lnSpc>
                <a:spcPct val="110000"/>
              </a:lnSpc>
              <a:spcBef>
                <a:spcPct val="35000"/>
              </a:spcBef>
            </a:pPr>
            <a:r>
              <a:rPr lang="en-US" altLang="zh-TW" sz="3200" i="0" dirty="0">
                <a:latin typeface="Calibri" pitchFamily="34" charset="0"/>
              </a:rPr>
              <a:t>    </a:t>
            </a:r>
            <a:r>
              <a:rPr lang="en-US" altLang="zh-TW" sz="2800" i="0" dirty="0">
                <a:latin typeface="Calibri" pitchFamily="34" charset="0"/>
              </a:rPr>
              <a:t>Dry oven: 160</a:t>
            </a:r>
            <a:r>
              <a:rPr lang="en-US" altLang="zh-TW" sz="2800" i="0" baseline="30000" dirty="0">
                <a:latin typeface="Calibri" pitchFamily="34" charset="0"/>
              </a:rPr>
              <a:t>o</a:t>
            </a:r>
            <a:r>
              <a:rPr lang="en-US" altLang="zh-TW" sz="2800" i="0" dirty="0">
                <a:latin typeface="Calibri" pitchFamily="34" charset="0"/>
              </a:rPr>
              <a:t>C for 2 hrs or 171</a:t>
            </a:r>
            <a:r>
              <a:rPr lang="en-US" altLang="zh-TW" sz="2800" i="0" baseline="30000" dirty="0">
                <a:latin typeface="Calibri" pitchFamily="34" charset="0"/>
              </a:rPr>
              <a:t>o</a:t>
            </a:r>
            <a:r>
              <a:rPr lang="en-US" altLang="zh-TW" sz="2800" i="0" dirty="0">
                <a:latin typeface="Calibri" pitchFamily="34" charset="0"/>
              </a:rPr>
              <a:t>C for 1 hr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3107</Words>
  <Application>Microsoft Office PowerPoint</Application>
  <PresentationFormat>On-screen Show (4:3)</PresentationFormat>
  <Paragraphs>549</Paragraphs>
  <Slides>82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Book Antiqua</vt:lpstr>
      <vt:lpstr>Calibri</vt:lpstr>
      <vt:lpstr>Times New Roman</vt:lpstr>
      <vt:lpstr>Wingdings</vt:lpstr>
      <vt:lpstr>Office Theme</vt:lpstr>
      <vt:lpstr>Photo Editor 影像</vt:lpstr>
      <vt:lpstr>PowerPoint Presentation</vt:lpstr>
      <vt:lpstr>Bacterial control</vt:lpstr>
      <vt:lpstr>Outline</vt:lpstr>
      <vt:lpstr>What is Sterilization?</vt:lpstr>
      <vt:lpstr>PowerPoint Presentation</vt:lpstr>
      <vt:lpstr>PowerPoint Presentation</vt:lpstr>
      <vt:lpstr>Methods of Sterilization  (Moist heat)</vt:lpstr>
      <vt:lpstr>Methods of Sterilization  (Moist heat)</vt:lpstr>
      <vt:lpstr>PowerPoint Presentation</vt:lpstr>
      <vt:lpstr>Membrane filters</vt:lpstr>
      <vt:lpstr>Methods of Sterilization</vt:lpstr>
      <vt:lpstr>Pros &amp; Cons of Sterilants (I)</vt:lpstr>
      <vt:lpstr>What is Disinfection?</vt:lpstr>
      <vt:lpstr>PowerPoint Presentation</vt:lpstr>
      <vt:lpstr>PowerPoint Presentation</vt:lpstr>
      <vt:lpstr>PowerPoint Presentation</vt:lpstr>
      <vt:lpstr>PowerPoint Presentation</vt:lpstr>
      <vt:lpstr>ANTIBIOTICS</vt:lpstr>
      <vt:lpstr>Antibiotic/Antimicrobial</vt:lpstr>
      <vt:lpstr>WHY IS THIS IMPORTANT?</vt:lpstr>
      <vt:lpstr>HISTORICAL PERSPECTIVES</vt:lpstr>
      <vt:lpstr>Fleming and Penicillin</vt:lpstr>
      <vt:lpstr>PowerPoint Presentation</vt:lpstr>
      <vt:lpstr>ANTIBIOTIC TARGETS</vt:lpstr>
      <vt:lpstr>Mechanisms of Antimicrobial Action</vt:lpstr>
      <vt:lpstr>PowerPoint Presentation</vt:lpstr>
      <vt:lpstr>PowerPoint Presentation</vt:lpstr>
      <vt:lpstr>PowerPoint Presentation</vt:lpstr>
      <vt:lpstr>Penicillins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Inhibitors of Cell Wall Synthesis</vt:lpstr>
      <vt:lpstr>PowerPoint Presentation</vt:lpstr>
      <vt:lpstr>Competitive Inhibitors</vt:lpstr>
      <vt:lpstr>PowerPoint Presentation</vt:lpstr>
      <vt:lpstr>PowerPoint Presentation</vt:lpstr>
      <vt:lpstr>PowerPoint Presentation</vt:lpstr>
      <vt:lpstr>What Factors Promote Antimicrobial Resistance?</vt:lpstr>
      <vt:lpstr>Inappropriate Antimicrobial Use</vt:lpstr>
      <vt:lpstr>Inappropriate Antimicrobial Use cause?</vt:lpstr>
      <vt:lpstr>Consequences of Antimicrobial Resistance</vt:lpstr>
      <vt:lpstr> Proposals to Combat Antimicrobial Resistance?</vt:lpstr>
      <vt:lpstr>ANTIBIOTIC SUSCEPTIBIITY TESTING </vt:lpstr>
      <vt:lpstr>TESTING OF ANTIBIOTICS: Kirby-Bauer Test</vt:lpstr>
      <vt:lpstr>Measuring Antimicrobial Sensitivity</vt:lpstr>
      <vt:lpstr>References</vt:lpstr>
      <vt:lpstr>Lecture Staphylococci </vt:lpstr>
      <vt:lpstr>Introduction </vt:lpstr>
      <vt:lpstr>PowerPoint Presentation</vt:lpstr>
      <vt:lpstr>Gram Positive Cocci (GPC)</vt:lpstr>
      <vt:lpstr>Staphylococci v/s Streptococci</vt:lpstr>
      <vt:lpstr>PowerPoint Presentation</vt:lpstr>
      <vt:lpstr>PowerPoint Presentation</vt:lpstr>
      <vt:lpstr>Toxins</vt:lpstr>
      <vt:lpstr>Extracellular enzymes</vt:lpstr>
      <vt:lpstr>Surface  proteins</vt:lpstr>
      <vt:lpstr>Protein A inhibits phagocytosis </vt:lpstr>
      <vt:lpstr>PowerPoint Presentation</vt:lpstr>
      <vt:lpstr>PowerPoint Presentation</vt:lpstr>
      <vt:lpstr>Pathogenicity of S. aureus</vt:lpstr>
      <vt:lpstr>Pathogenicity of S. aureus</vt:lpstr>
      <vt:lpstr>Pathogenicity of S. aureus</vt:lpstr>
      <vt:lpstr>PowerPoint Presentation</vt:lpstr>
      <vt:lpstr>PowerPoint Presentation</vt:lpstr>
      <vt:lpstr>Pathogenicity of S. aureus _Toxic shock syndrome</vt:lpstr>
      <vt:lpstr>Toxic shock syndrome</vt:lpstr>
      <vt:lpstr>Food poisoning</vt:lpstr>
      <vt:lpstr>Lab diagnosis – S. aureus</vt:lpstr>
      <vt:lpstr>Serological reactions (coagulase test)</vt:lpstr>
      <vt:lpstr>PowerPoint Presentation</vt:lpstr>
      <vt:lpstr>PowerPoint Presentation</vt:lpstr>
      <vt:lpstr>Staphylococcus epidermidis</vt:lpstr>
      <vt:lpstr>Stapylococcus saprophyticus S. epidermidis Coagulase negative staph</vt:lpstr>
      <vt:lpstr>Grouping  for Clinical Purposes</vt:lpstr>
      <vt:lpstr>Antibiotic therapy</vt:lpstr>
      <vt:lpstr>Antibiotic sensitivity pattern</vt:lpstr>
      <vt:lpstr>Methicillin Resistant S. aureus (MRSA)</vt:lpstr>
      <vt:lpstr> Methicillin Resistant S. aureus (MRSA)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2019-10-27T11:29:09Z</dcterms:modified>
</cp:coreProperties>
</file>